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38" r:id="rId2"/>
    <p:sldId id="332" r:id="rId3"/>
    <p:sldId id="304" r:id="rId4"/>
    <p:sldId id="287" r:id="rId5"/>
    <p:sldId id="290" r:id="rId6"/>
    <p:sldId id="306" r:id="rId7"/>
    <p:sldId id="307" r:id="rId8"/>
    <p:sldId id="337" r:id="rId9"/>
    <p:sldId id="310" r:id="rId10"/>
    <p:sldId id="276" r:id="rId11"/>
    <p:sldId id="308" r:id="rId12"/>
    <p:sldId id="278" r:id="rId13"/>
    <p:sldId id="296" r:id="rId14"/>
    <p:sldId id="295" r:id="rId15"/>
    <p:sldId id="262" r:id="rId16"/>
    <p:sldId id="260" r:id="rId17"/>
    <p:sldId id="261" r:id="rId18"/>
    <p:sldId id="312" r:id="rId19"/>
    <p:sldId id="297" r:id="rId20"/>
    <p:sldId id="302" r:id="rId21"/>
    <p:sldId id="301" r:id="rId22"/>
    <p:sldId id="314" r:id="rId23"/>
    <p:sldId id="265" r:id="rId24"/>
    <p:sldId id="281" r:id="rId25"/>
    <p:sldId id="320" r:id="rId26"/>
    <p:sldId id="315" r:id="rId27"/>
    <p:sldId id="317" r:id="rId28"/>
    <p:sldId id="316" r:id="rId29"/>
    <p:sldId id="318" r:id="rId30"/>
    <p:sldId id="326" r:id="rId31"/>
    <p:sldId id="269" r:id="rId32"/>
    <p:sldId id="279" r:id="rId33"/>
    <p:sldId id="280" r:id="rId34"/>
    <p:sldId id="271" r:id="rId35"/>
    <p:sldId id="272" r:id="rId36"/>
    <p:sldId id="321" r:id="rId37"/>
    <p:sldId id="270" r:id="rId38"/>
    <p:sldId id="328" r:id="rId39"/>
    <p:sldId id="273" r:id="rId40"/>
    <p:sldId id="32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931"/>
    <a:srgbClr val="00316C"/>
    <a:srgbClr val="01568F"/>
    <a:srgbClr val="FED603"/>
    <a:srgbClr val="DE2C3E"/>
    <a:srgbClr val="E6E6E6"/>
    <a:srgbClr val="21324A"/>
    <a:srgbClr val="2C3033"/>
    <a:srgbClr val="759375"/>
    <a:srgbClr val="CE5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7-4249-9BC5-8E8B04A3C22F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7-4249-9BC5-8E8B04A3C22F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F7-4249-9BC5-8E8B04A3C22F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F7-4249-9BC5-8E8B04A3C22F}"/>
              </c:ext>
            </c:extLst>
          </c:dPt>
          <c:cat>
            <c:strRef>
              <c:f>Sheet1!$A$2:$A$5</c:f>
              <c:strCache>
                <c:ptCount val="2"/>
                <c:pt idx="0">
                  <c:v>Military Budget</c:v>
                </c:pt>
                <c:pt idx="1">
                  <c:v>Transition Units Theory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733</c:v>
                </c:pt>
                <c:pt idx="1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1-4794-BD53-E46106994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17524911224558E-2"/>
          <c:y val="1.5448453164665893E-2"/>
          <c:w val="0.94348006770892767"/>
          <c:h val="0.8877030467410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Class A</c:v>
                </c:pt>
                <c:pt idx="1">
                  <c:v>APFT </c:v>
                </c:pt>
                <c:pt idx="2">
                  <c:v>Multi-Cam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39.799999999999997</c:v>
                </c:pt>
                <c:pt idx="1">
                  <c:v>18.600000000000001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B-46C3-904D-17A1C83C27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Class A</c:v>
                </c:pt>
                <c:pt idx="1">
                  <c:v>APFT </c:v>
                </c:pt>
                <c:pt idx="2">
                  <c:v>Multi-Cam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119.6</c:v>
                </c:pt>
                <c:pt idx="1">
                  <c:v>55.9</c:v>
                </c:pt>
                <c:pt idx="2">
                  <c:v>173.5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B-46C3-904D-17A1C83C27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 10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Class A</c:v>
                </c:pt>
                <c:pt idx="1">
                  <c:v>APFT </c:v>
                </c:pt>
                <c:pt idx="2">
                  <c:v>Multi-Cam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398.8</c:v>
                </c:pt>
                <c:pt idx="1">
                  <c:v>186.6</c:v>
                </c:pt>
                <c:pt idx="2">
                  <c:v>578.29999999999995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B-46C3-904D-17A1C83C2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660384"/>
        <c:axId val="276658032"/>
      </c:barChart>
      <c:catAx>
        <c:axId val="2766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658032"/>
        <c:crosses val="autoZero"/>
        <c:auto val="1"/>
        <c:lblAlgn val="ctr"/>
        <c:lblOffset val="100"/>
        <c:noMultiLvlLbl val="0"/>
      </c:catAx>
      <c:valAx>
        <c:axId val="2766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66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3573875429122"/>
          <c:y val="0.99224323394001979"/>
          <c:w val="0.19654614970342613"/>
          <c:h val="7.75676605998021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ACDB8-A11D-411B-AFC3-D164BAE91FC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257A59-7FC2-42D5-9177-6326CBD34B6E}">
      <dgm:prSet/>
      <dgm:spPr/>
      <dgm:t>
        <a:bodyPr/>
        <a:lstStyle/>
        <a:p>
          <a:pPr>
            <a:buNone/>
          </a:pPr>
          <a:r>
            <a:rPr lang="en-US" dirty="0"/>
            <a:t>1. Assistance for civilian life planning </a:t>
          </a:r>
        </a:p>
      </dgm:t>
    </dgm:pt>
    <dgm:pt modelId="{3682C01B-02DB-49B6-9403-5B283A4D45F0}" type="parTrans" cxnId="{2A04C3B3-EC54-4CC9-88D8-DB884339B8F5}">
      <dgm:prSet/>
      <dgm:spPr/>
      <dgm:t>
        <a:bodyPr/>
        <a:lstStyle/>
        <a:p>
          <a:endParaRPr lang="en-US"/>
        </a:p>
      </dgm:t>
    </dgm:pt>
    <dgm:pt modelId="{F07ADA87-0783-4110-88F5-87A3B83C6569}" type="sibTrans" cxnId="{2A04C3B3-EC54-4CC9-88D8-DB884339B8F5}">
      <dgm:prSet/>
      <dgm:spPr/>
      <dgm:t>
        <a:bodyPr/>
        <a:lstStyle/>
        <a:p>
          <a:endParaRPr lang="en-US"/>
        </a:p>
      </dgm:t>
    </dgm:pt>
    <dgm:pt modelId="{0BCC7FB5-D430-4F69-8188-EDD9971C6643}">
      <dgm:prSet/>
      <dgm:spPr/>
      <dgm:t>
        <a:bodyPr/>
        <a:lstStyle/>
        <a:p>
          <a:r>
            <a:rPr lang="en-US" dirty="0"/>
            <a:t>2. Assistance with plan execution</a:t>
          </a:r>
        </a:p>
      </dgm:t>
    </dgm:pt>
    <dgm:pt modelId="{F31D6B36-26FB-4D71-8C19-C860EE084710}" type="parTrans" cxnId="{AAC46F7A-F671-4CBE-8B79-234611B7430D}">
      <dgm:prSet/>
      <dgm:spPr/>
      <dgm:t>
        <a:bodyPr/>
        <a:lstStyle/>
        <a:p>
          <a:endParaRPr lang="en-US"/>
        </a:p>
      </dgm:t>
    </dgm:pt>
    <dgm:pt modelId="{6801ED24-AFE1-4E89-AF5B-2DA3BF544B24}" type="sibTrans" cxnId="{AAC46F7A-F671-4CBE-8B79-234611B7430D}">
      <dgm:prSet/>
      <dgm:spPr/>
      <dgm:t>
        <a:bodyPr/>
        <a:lstStyle/>
        <a:p>
          <a:endParaRPr lang="en-US"/>
        </a:p>
      </dgm:t>
    </dgm:pt>
    <dgm:pt modelId="{72E796E2-B14D-4EEA-B3BB-ACA8687E251C}">
      <dgm:prSet/>
      <dgm:spPr/>
      <dgm:t>
        <a:bodyPr/>
        <a:lstStyle/>
        <a:p>
          <a:r>
            <a:rPr lang="en-US" dirty="0"/>
            <a:t>3. Networking and connecting with others, both for professional and personal development </a:t>
          </a:r>
        </a:p>
      </dgm:t>
    </dgm:pt>
    <dgm:pt modelId="{6523B334-AE47-4D63-AD65-10A7B4745F5C}" type="parTrans" cxnId="{CF4FB1A5-0E15-4BE7-93FC-FBD9F1E09B4A}">
      <dgm:prSet/>
      <dgm:spPr/>
      <dgm:t>
        <a:bodyPr/>
        <a:lstStyle/>
        <a:p>
          <a:endParaRPr lang="en-US"/>
        </a:p>
      </dgm:t>
    </dgm:pt>
    <dgm:pt modelId="{715419D9-E778-4285-BB14-34381AF37356}" type="sibTrans" cxnId="{CF4FB1A5-0E15-4BE7-93FC-FBD9F1E09B4A}">
      <dgm:prSet/>
      <dgm:spPr/>
      <dgm:t>
        <a:bodyPr/>
        <a:lstStyle/>
        <a:p>
          <a:endParaRPr lang="en-US"/>
        </a:p>
      </dgm:t>
    </dgm:pt>
    <dgm:pt modelId="{179B3E33-C73E-46F4-8FAC-4CF574D3EDEF}">
      <dgm:prSet/>
      <dgm:spPr/>
      <dgm:t>
        <a:bodyPr/>
        <a:lstStyle/>
        <a:p>
          <a:r>
            <a:rPr lang="en-US" dirty="0"/>
            <a:t>4. Develop the habits and resources needed to maintain a well balanced civilian life </a:t>
          </a:r>
        </a:p>
      </dgm:t>
    </dgm:pt>
    <dgm:pt modelId="{6022078D-691B-4C5C-A95C-43AA2DAC90A9}" type="sibTrans" cxnId="{D08CED04-9FEE-4917-8952-369B272D5C6E}">
      <dgm:prSet/>
      <dgm:spPr/>
      <dgm:t>
        <a:bodyPr/>
        <a:lstStyle/>
        <a:p>
          <a:endParaRPr lang="en-US"/>
        </a:p>
      </dgm:t>
    </dgm:pt>
    <dgm:pt modelId="{5857F407-56FE-4060-8695-79B2525F866C}" type="parTrans" cxnId="{D08CED04-9FEE-4917-8952-369B272D5C6E}">
      <dgm:prSet/>
      <dgm:spPr/>
      <dgm:t>
        <a:bodyPr/>
        <a:lstStyle/>
        <a:p>
          <a:endParaRPr lang="en-US"/>
        </a:p>
      </dgm:t>
    </dgm:pt>
    <dgm:pt modelId="{AD0EE9CA-B85E-43DD-A699-FB0C33068CF3}" type="pres">
      <dgm:prSet presAssocID="{5CFACDB8-A11D-411B-AFC3-D164BAE91FCE}" presName="diagram" presStyleCnt="0">
        <dgm:presLayoutVars>
          <dgm:dir/>
          <dgm:resizeHandles val="exact"/>
        </dgm:presLayoutVars>
      </dgm:prSet>
      <dgm:spPr/>
    </dgm:pt>
    <dgm:pt modelId="{CC9F76D5-4098-4DD1-AECB-93350BE85D08}" type="pres">
      <dgm:prSet presAssocID="{0F257A59-7FC2-42D5-9177-6326CBD34B6E}" presName="node" presStyleLbl="node1" presStyleIdx="0" presStyleCnt="4">
        <dgm:presLayoutVars>
          <dgm:bulletEnabled val="1"/>
        </dgm:presLayoutVars>
      </dgm:prSet>
      <dgm:spPr/>
    </dgm:pt>
    <dgm:pt modelId="{D5842A98-2B85-4917-B858-818DF5252DA6}" type="pres">
      <dgm:prSet presAssocID="{F07ADA87-0783-4110-88F5-87A3B83C6569}" presName="sibTrans" presStyleCnt="0"/>
      <dgm:spPr/>
    </dgm:pt>
    <dgm:pt modelId="{B4EE26F5-B3AB-4E3F-937F-C159D3007829}" type="pres">
      <dgm:prSet presAssocID="{0BCC7FB5-D430-4F69-8188-EDD9971C6643}" presName="node" presStyleLbl="node1" presStyleIdx="1" presStyleCnt="4">
        <dgm:presLayoutVars>
          <dgm:bulletEnabled val="1"/>
        </dgm:presLayoutVars>
      </dgm:prSet>
      <dgm:spPr/>
    </dgm:pt>
    <dgm:pt modelId="{BB05E1A4-70B7-4D89-A1E5-E25C53DC4180}" type="pres">
      <dgm:prSet presAssocID="{6801ED24-AFE1-4E89-AF5B-2DA3BF544B24}" presName="sibTrans" presStyleCnt="0"/>
      <dgm:spPr/>
    </dgm:pt>
    <dgm:pt modelId="{2FDFA18F-E356-4A57-805F-C178CC80AB84}" type="pres">
      <dgm:prSet presAssocID="{72E796E2-B14D-4EEA-B3BB-ACA8687E251C}" presName="node" presStyleLbl="node1" presStyleIdx="2" presStyleCnt="4">
        <dgm:presLayoutVars>
          <dgm:bulletEnabled val="1"/>
        </dgm:presLayoutVars>
      </dgm:prSet>
      <dgm:spPr/>
    </dgm:pt>
    <dgm:pt modelId="{192401DE-2F31-4B9C-ADA7-44C3C7C5EDED}" type="pres">
      <dgm:prSet presAssocID="{715419D9-E778-4285-BB14-34381AF37356}" presName="sibTrans" presStyleCnt="0"/>
      <dgm:spPr/>
    </dgm:pt>
    <dgm:pt modelId="{D55F790D-F2EE-44A0-9A30-D4380814B4A8}" type="pres">
      <dgm:prSet presAssocID="{179B3E33-C73E-46F4-8FAC-4CF574D3EDEF}" presName="node" presStyleLbl="node1" presStyleIdx="3" presStyleCnt="4">
        <dgm:presLayoutVars>
          <dgm:bulletEnabled val="1"/>
        </dgm:presLayoutVars>
      </dgm:prSet>
      <dgm:spPr/>
    </dgm:pt>
  </dgm:ptLst>
  <dgm:cxnLst>
    <dgm:cxn modelId="{D08CED04-9FEE-4917-8952-369B272D5C6E}" srcId="{5CFACDB8-A11D-411B-AFC3-D164BAE91FCE}" destId="{179B3E33-C73E-46F4-8FAC-4CF574D3EDEF}" srcOrd="3" destOrd="0" parTransId="{5857F407-56FE-4060-8695-79B2525F866C}" sibTransId="{6022078D-691B-4C5C-A95C-43AA2DAC90A9}"/>
    <dgm:cxn modelId="{9258693E-3D0F-48DA-8B04-07AB44233708}" type="presOf" srcId="{72E796E2-B14D-4EEA-B3BB-ACA8687E251C}" destId="{2FDFA18F-E356-4A57-805F-C178CC80AB84}" srcOrd="0" destOrd="0" presId="urn:microsoft.com/office/officeart/2005/8/layout/default"/>
    <dgm:cxn modelId="{AAC46F7A-F671-4CBE-8B79-234611B7430D}" srcId="{5CFACDB8-A11D-411B-AFC3-D164BAE91FCE}" destId="{0BCC7FB5-D430-4F69-8188-EDD9971C6643}" srcOrd="1" destOrd="0" parTransId="{F31D6B36-26FB-4D71-8C19-C860EE084710}" sibTransId="{6801ED24-AFE1-4E89-AF5B-2DA3BF544B24}"/>
    <dgm:cxn modelId="{D909AC99-B431-4A4E-BDD5-CE3C768509F9}" type="presOf" srcId="{0F257A59-7FC2-42D5-9177-6326CBD34B6E}" destId="{CC9F76D5-4098-4DD1-AECB-93350BE85D08}" srcOrd="0" destOrd="0" presId="urn:microsoft.com/office/officeart/2005/8/layout/default"/>
    <dgm:cxn modelId="{CF4FB1A5-0E15-4BE7-93FC-FBD9F1E09B4A}" srcId="{5CFACDB8-A11D-411B-AFC3-D164BAE91FCE}" destId="{72E796E2-B14D-4EEA-B3BB-ACA8687E251C}" srcOrd="2" destOrd="0" parTransId="{6523B334-AE47-4D63-AD65-10A7B4745F5C}" sibTransId="{715419D9-E778-4285-BB14-34381AF37356}"/>
    <dgm:cxn modelId="{2A04C3B3-EC54-4CC9-88D8-DB884339B8F5}" srcId="{5CFACDB8-A11D-411B-AFC3-D164BAE91FCE}" destId="{0F257A59-7FC2-42D5-9177-6326CBD34B6E}" srcOrd="0" destOrd="0" parTransId="{3682C01B-02DB-49B6-9403-5B283A4D45F0}" sibTransId="{F07ADA87-0783-4110-88F5-87A3B83C6569}"/>
    <dgm:cxn modelId="{DA4F23C2-2EEA-4DF7-97EB-4A0B1ED1CC82}" type="presOf" srcId="{5CFACDB8-A11D-411B-AFC3-D164BAE91FCE}" destId="{AD0EE9CA-B85E-43DD-A699-FB0C33068CF3}" srcOrd="0" destOrd="0" presId="urn:microsoft.com/office/officeart/2005/8/layout/default"/>
    <dgm:cxn modelId="{E1D742EE-99BC-44B1-9CC0-9CFED51D283F}" type="presOf" srcId="{0BCC7FB5-D430-4F69-8188-EDD9971C6643}" destId="{B4EE26F5-B3AB-4E3F-937F-C159D3007829}" srcOrd="0" destOrd="0" presId="urn:microsoft.com/office/officeart/2005/8/layout/default"/>
    <dgm:cxn modelId="{A7A662F1-D64C-4EA7-BF9B-83BBA5E27343}" type="presOf" srcId="{179B3E33-C73E-46F4-8FAC-4CF574D3EDEF}" destId="{D55F790D-F2EE-44A0-9A30-D4380814B4A8}" srcOrd="0" destOrd="0" presId="urn:microsoft.com/office/officeart/2005/8/layout/default"/>
    <dgm:cxn modelId="{3D6C4C57-092C-405D-B5A2-950E076AD0AE}" type="presParOf" srcId="{AD0EE9CA-B85E-43DD-A699-FB0C33068CF3}" destId="{CC9F76D5-4098-4DD1-AECB-93350BE85D08}" srcOrd="0" destOrd="0" presId="urn:microsoft.com/office/officeart/2005/8/layout/default"/>
    <dgm:cxn modelId="{36168F2A-E8F0-47A5-A16C-F97ECEE9E94E}" type="presParOf" srcId="{AD0EE9CA-B85E-43DD-A699-FB0C33068CF3}" destId="{D5842A98-2B85-4917-B858-818DF5252DA6}" srcOrd="1" destOrd="0" presId="urn:microsoft.com/office/officeart/2005/8/layout/default"/>
    <dgm:cxn modelId="{CF76282E-1608-4A70-980B-CCFC2D96DA09}" type="presParOf" srcId="{AD0EE9CA-B85E-43DD-A699-FB0C33068CF3}" destId="{B4EE26F5-B3AB-4E3F-937F-C159D3007829}" srcOrd="2" destOrd="0" presId="urn:microsoft.com/office/officeart/2005/8/layout/default"/>
    <dgm:cxn modelId="{48EAC7EE-EF13-4D48-9926-D52744488781}" type="presParOf" srcId="{AD0EE9CA-B85E-43DD-A699-FB0C33068CF3}" destId="{BB05E1A4-70B7-4D89-A1E5-E25C53DC4180}" srcOrd="3" destOrd="0" presId="urn:microsoft.com/office/officeart/2005/8/layout/default"/>
    <dgm:cxn modelId="{3533373A-D3A1-4211-8F78-21F63DE13C62}" type="presParOf" srcId="{AD0EE9CA-B85E-43DD-A699-FB0C33068CF3}" destId="{2FDFA18F-E356-4A57-805F-C178CC80AB84}" srcOrd="4" destOrd="0" presId="urn:microsoft.com/office/officeart/2005/8/layout/default"/>
    <dgm:cxn modelId="{A094D2A2-444E-45D9-AF20-0BA0EE077B52}" type="presParOf" srcId="{AD0EE9CA-B85E-43DD-A699-FB0C33068CF3}" destId="{192401DE-2F31-4B9C-ADA7-44C3C7C5EDED}" srcOrd="5" destOrd="0" presId="urn:microsoft.com/office/officeart/2005/8/layout/default"/>
    <dgm:cxn modelId="{02C432AD-B1C1-4CEC-859E-1D6954A755C0}" type="presParOf" srcId="{AD0EE9CA-B85E-43DD-A699-FB0C33068CF3}" destId="{D55F790D-F2EE-44A0-9A30-D4380814B4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D5C11-B848-403A-9A5D-F25D962EA14C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05A582C-F567-4CF7-93C4-519A8FCF8BEE}">
      <dgm:prSet/>
      <dgm:spPr>
        <a:ln cap="sq" cmpd="sng"/>
      </dgm:spPr>
      <dgm:t>
        <a:bodyPr/>
        <a:lstStyle/>
        <a:p>
          <a:r>
            <a:rPr lang="en-US" dirty="0"/>
            <a:t>Veterans and anyone can donate towards nonprofits programs </a:t>
          </a:r>
        </a:p>
      </dgm:t>
    </dgm:pt>
    <dgm:pt modelId="{0CA436B5-CE85-4A56-BD32-3C4730AC9488}" type="parTrans" cxnId="{2004E8E3-380B-44E8-B6F9-6BC29A060860}">
      <dgm:prSet/>
      <dgm:spPr/>
      <dgm:t>
        <a:bodyPr/>
        <a:lstStyle/>
        <a:p>
          <a:endParaRPr lang="en-US"/>
        </a:p>
      </dgm:t>
    </dgm:pt>
    <dgm:pt modelId="{07315DA4-6A16-4944-A6F6-2C70A04C12D4}" type="sibTrans" cxnId="{2004E8E3-380B-44E8-B6F9-6BC29A060860}">
      <dgm:prSet/>
      <dgm:spPr/>
      <dgm:t>
        <a:bodyPr/>
        <a:lstStyle/>
        <a:p>
          <a:endParaRPr lang="en-US"/>
        </a:p>
      </dgm:t>
    </dgm:pt>
    <dgm:pt modelId="{88E5E12E-809E-427A-9A28-E8A43575CFF2}">
      <dgm:prSet/>
      <dgm:spPr>
        <a:ln cap="sq"/>
      </dgm:spPr>
      <dgm:t>
        <a:bodyPr/>
        <a:lstStyle/>
        <a:p>
          <a:r>
            <a:rPr lang="en-US" dirty="0"/>
            <a:t>Fundraising Opportunities </a:t>
          </a:r>
        </a:p>
      </dgm:t>
    </dgm:pt>
    <dgm:pt modelId="{E68051BA-E066-41AE-9505-7E885540A5AC}" type="parTrans" cxnId="{F0AF2BF0-967C-4E31-A890-CD3FA8D534AD}">
      <dgm:prSet/>
      <dgm:spPr/>
      <dgm:t>
        <a:bodyPr/>
        <a:lstStyle/>
        <a:p>
          <a:endParaRPr lang="en-US"/>
        </a:p>
      </dgm:t>
    </dgm:pt>
    <dgm:pt modelId="{D9091EE5-A75F-4CBA-B349-A0B3B006C2F5}" type="sibTrans" cxnId="{F0AF2BF0-967C-4E31-A890-CD3FA8D534AD}">
      <dgm:prSet/>
      <dgm:spPr/>
      <dgm:t>
        <a:bodyPr/>
        <a:lstStyle/>
        <a:p>
          <a:endParaRPr lang="en-US"/>
        </a:p>
      </dgm:t>
    </dgm:pt>
    <dgm:pt modelId="{5D326CA7-FF7C-443E-8929-2908FE3C63A8}">
      <dgm:prSet/>
      <dgm:spPr>
        <a:ln cap="sq"/>
      </dgm:spPr>
      <dgm:t>
        <a:bodyPr/>
        <a:lstStyle/>
        <a:p>
          <a:r>
            <a:rPr lang="en-US" dirty="0"/>
            <a:t>a. Art prints as a gift for galas in ticket pricing </a:t>
          </a:r>
        </a:p>
      </dgm:t>
    </dgm:pt>
    <dgm:pt modelId="{E90C771F-DEDC-4313-BF43-83A4039A2F75}" type="parTrans" cxnId="{B153EEDF-8A30-4A58-9EEB-443B5C7AF423}">
      <dgm:prSet/>
      <dgm:spPr/>
      <dgm:t>
        <a:bodyPr/>
        <a:lstStyle/>
        <a:p>
          <a:endParaRPr lang="en-US"/>
        </a:p>
      </dgm:t>
    </dgm:pt>
    <dgm:pt modelId="{41D23AFA-8AE9-4671-ABE6-7CB2D00041B5}" type="sibTrans" cxnId="{B153EEDF-8A30-4A58-9EEB-443B5C7AF423}">
      <dgm:prSet/>
      <dgm:spPr/>
      <dgm:t>
        <a:bodyPr/>
        <a:lstStyle/>
        <a:p>
          <a:endParaRPr lang="en-US"/>
        </a:p>
      </dgm:t>
    </dgm:pt>
    <dgm:pt modelId="{EE7D616D-E4B2-4D7C-BBA3-DB8925CF9D23}">
      <dgm:prSet/>
      <dgm:spPr>
        <a:ln cap="sq"/>
      </dgm:spPr>
      <dgm:t>
        <a:bodyPr/>
        <a:lstStyle/>
        <a:p>
          <a:r>
            <a:rPr lang="en-US" dirty="0"/>
            <a:t>b. Wholesale pricing of prints from Lorna René LLC to nonprofits </a:t>
          </a:r>
        </a:p>
      </dgm:t>
    </dgm:pt>
    <dgm:pt modelId="{B3A2BEDA-0058-4733-9B22-18267DA3EFB0}" type="parTrans" cxnId="{D80F1EB2-CED8-42EC-8CA5-8151293A6153}">
      <dgm:prSet/>
      <dgm:spPr/>
      <dgm:t>
        <a:bodyPr/>
        <a:lstStyle/>
        <a:p>
          <a:endParaRPr lang="en-US"/>
        </a:p>
      </dgm:t>
    </dgm:pt>
    <dgm:pt modelId="{AB094063-4CEF-4731-93B1-0BDAAA50F286}" type="sibTrans" cxnId="{D80F1EB2-CED8-42EC-8CA5-8151293A6153}">
      <dgm:prSet/>
      <dgm:spPr/>
      <dgm:t>
        <a:bodyPr/>
        <a:lstStyle/>
        <a:p>
          <a:endParaRPr lang="en-US"/>
        </a:p>
      </dgm:t>
    </dgm:pt>
    <dgm:pt modelId="{DAC6371C-2FD5-4539-BE82-62C8858CE77F}">
      <dgm:prSet/>
      <dgm:spPr>
        <a:ln cap="sq"/>
      </dgm:spPr>
      <dgm:t>
        <a:bodyPr/>
        <a:lstStyle/>
        <a:p>
          <a:r>
            <a:rPr lang="en-US" dirty="0"/>
            <a:t>c. Nonprofits make profit from art prints sales to be utilized for their cause </a:t>
          </a:r>
        </a:p>
      </dgm:t>
    </dgm:pt>
    <dgm:pt modelId="{1ABB0C1B-4426-431E-9362-C82E844F7C0F}" type="parTrans" cxnId="{DAE6AFDC-A60D-41D6-9F0E-69301489FED6}">
      <dgm:prSet/>
      <dgm:spPr/>
      <dgm:t>
        <a:bodyPr/>
        <a:lstStyle/>
        <a:p>
          <a:endParaRPr lang="en-US"/>
        </a:p>
      </dgm:t>
    </dgm:pt>
    <dgm:pt modelId="{6DA18B3A-4147-4C9A-9E13-F1D0F66AC8BA}" type="sibTrans" cxnId="{DAE6AFDC-A60D-41D6-9F0E-69301489FED6}">
      <dgm:prSet/>
      <dgm:spPr/>
      <dgm:t>
        <a:bodyPr/>
        <a:lstStyle/>
        <a:p>
          <a:endParaRPr lang="en-US"/>
        </a:p>
      </dgm:t>
    </dgm:pt>
    <dgm:pt modelId="{7A57081C-B0BF-4075-BC90-1121F35ED7A8}" type="pres">
      <dgm:prSet presAssocID="{BD4D5C11-B848-403A-9A5D-F25D962EA14C}" presName="linear" presStyleCnt="0">
        <dgm:presLayoutVars>
          <dgm:animLvl val="lvl"/>
          <dgm:resizeHandles val="exact"/>
        </dgm:presLayoutVars>
      </dgm:prSet>
      <dgm:spPr/>
    </dgm:pt>
    <dgm:pt modelId="{A1C05E46-6405-4AC8-BBBF-323600DA46E1}" type="pres">
      <dgm:prSet presAssocID="{605A582C-F567-4CF7-93C4-519A8FCF8BE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A2EF27-412C-40D5-904B-DF72D44FEBE2}" type="pres">
      <dgm:prSet presAssocID="{07315DA4-6A16-4944-A6F6-2C70A04C12D4}" presName="spacer" presStyleCnt="0"/>
      <dgm:spPr/>
    </dgm:pt>
    <dgm:pt modelId="{D9487F5E-15B3-45D3-B94D-7C92BAE11F5D}" type="pres">
      <dgm:prSet presAssocID="{88E5E12E-809E-427A-9A28-E8A43575CFF2}" presName="parentText" presStyleLbl="node1" presStyleIdx="1" presStyleCnt="5" custScaleX="95512" custLinFactNeighborX="4756" custLinFactNeighborY="6719">
        <dgm:presLayoutVars>
          <dgm:chMax val="0"/>
          <dgm:bulletEnabled val="1"/>
        </dgm:presLayoutVars>
      </dgm:prSet>
      <dgm:spPr/>
    </dgm:pt>
    <dgm:pt modelId="{17DE0EE9-6A87-473F-BA4F-ED3C140C5872}" type="pres">
      <dgm:prSet presAssocID="{D9091EE5-A75F-4CBA-B349-A0B3B006C2F5}" presName="spacer" presStyleCnt="0"/>
      <dgm:spPr/>
    </dgm:pt>
    <dgm:pt modelId="{B249EAE3-117E-4593-B49A-F3F7327542AA}" type="pres">
      <dgm:prSet presAssocID="{5D326CA7-FF7C-443E-8929-2908FE3C63A8}" presName="parentText" presStyleLbl="node1" presStyleIdx="2" presStyleCnt="5" custScaleX="89079" custScaleY="93235" custLinFactNeighborX="4764" custLinFactNeighborY="37757">
        <dgm:presLayoutVars>
          <dgm:chMax val="0"/>
          <dgm:bulletEnabled val="1"/>
        </dgm:presLayoutVars>
      </dgm:prSet>
      <dgm:spPr/>
    </dgm:pt>
    <dgm:pt modelId="{4C1D8B19-2206-4186-B376-3E48D6FAC6C1}" type="pres">
      <dgm:prSet presAssocID="{41D23AFA-8AE9-4671-ABE6-7CB2D00041B5}" presName="spacer" presStyleCnt="0"/>
      <dgm:spPr/>
    </dgm:pt>
    <dgm:pt modelId="{D75CDB22-E4D2-4988-A30D-5F83ADA9D37C}" type="pres">
      <dgm:prSet presAssocID="{EE7D616D-E4B2-4D7C-BBA3-DB8925CF9D23}" presName="parentText" presStyleLbl="node1" presStyleIdx="3" presStyleCnt="5" custScaleX="90215" custLinFactNeighborX="4893" custLinFactNeighborY="40289">
        <dgm:presLayoutVars>
          <dgm:chMax val="0"/>
          <dgm:bulletEnabled val="1"/>
        </dgm:presLayoutVars>
      </dgm:prSet>
      <dgm:spPr/>
    </dgm:pt>
    <dgm:pt modelId="{898DAB16-17D4-45E7-B168-4B3BCBF8D005}" type="pres">
      <dgm:prSet presAssocID="{AB094063-4CEF-4731-93B1-0BDAAA50F286}" presName="spacer" presStyleCnt="0"/>
      <dgm:spPr/>
    </dgm:pt>
    <dgm:pt modelId="{5F66EF6B-F0FF-4035-8EA0-DE4C1467BC38}" type="pres">
      <dgm:prSet presAssocID="{DAC6371C-2FD5-4539-BE82-62C8858CE77F}" presName="parentText" presStyleLbl="node1" presStyleIdx="4" presStyleCnt="5" custScaleX="90196" custLinFactNeighborX="10096" custLinFactNeighborY="24391">
        <dgm:presLayoutVars>
          <dgm:chMax val="0"/>
          <dgm:bulletEnabled val="1"/>
        </dgm:presLayoutVars>
      </dgm:prSet>
      <dgm:spPr/>
    </dgm:pt>
  </dgm:ptLst>
  <dgm:cxnLst>
    <dgm:cxn modelId="{1B4EFA15-2D6E-4A50-A36D-D4273C3D34C2}" type="presOf" srcId="{5D326CA7-FF7C-443E-8929-2908FE3C63A8}" destId="{B249EAE3-117E-4593-B49A-F3F7327542AA}" srcOrd="0" destOrd="0" presId="urn:microsoft.com/office/officeart/2005/8/layout/vList2"/>
    <dgm:cxn modelId="{28487720-B7A7-4DF3-B85E-3E4FE7DF1E70}" type="presOf" srcId="{88E5E12E-809E-427A-9A28-E8A43575CFF2}" destId="{D9487F5E-15B3-45D3-B94D-7C92BAE11F5D}" srcOrd="0" destOrd="0" presId="urn:microsoft.com/office/officeart/2005/8/layout/vList2"/>
    <dgm:cxn modelId="{3D06243B-05F8-40A8-8E98-4164AE9FB0C2}" type="presOf" srcId="{DAC6371C-2FD5-4539-BE82-62C8858CE77F}" destId="{5F66EF6B-F0FF-4035-8EA0-DE4C1467BC38}" srcOrd="0" destOrd="0" presId="urn:microsoft.com/office/officeart/2005/8/layout/vList2"/>
    <dgm:cxn modelId="{6B6F659B-EDBD-445F-B80B-83ACE884597D}" type="presOf" srcId="{EE7D616D-E4B2-4D7C-BBA3-DB8925CF9D23}" destId="{D75CDB22-E4D2-4988-A30D-5F83ADA9D37C}" srcOrd="0" destOrd="0" presId="urn:microsoft.com/office/officeart/2005/8/layout/vList2"/>
    <dgm:cxn modelId="{D80F1EB2-CED8-42EC-8CA5-8151293A6153}" srcId="{BD4D5C11-B848-403A-9A5D-F25D962EA14C}" destId="{EE7D616D-E4B2-4D7C-BBA3-DB8925CF9D23}" srcOrd="3" destOrd="0" parTransId="{B3A2BEDA-0058-4733-9B22-18267DA3EFB0}" sibTransId="{AB094063-4CEF-4731-93B1-0BDAAA50F286}"/>
    <dgm:cxn modelId="{A76B21BE-B4EA-4F4B-A05D-4E8B06DF76C6}" type="presOf" srcId="{BD4D5C11-B848-403A-9A5D-F25D962EA14C}" destId="{7A57081C-B0BF-4075-BC90-1121F35ED7A8}" srcOrd="0" destOrd="0" presId="urn:microsoft.com/office/officeart/2005/8/layout/vList2"/>
    <dgm:cxn modelId="{307125C2-7119-4593-9C07-786B935F81A4}" type="presOf" srcId="{605A582C-F567-4CF7-93C4-519A8FCF8BEE}" destId="{A1C05E46-6405-4AC8-BBBF-323600DA46E1}" srcOrd="0" destOrd="0" presId="urn:microsoft.com/office/officeart/2005/8/layout/vList2"/>
    <dgm:cxn modelId="{DAE6AFDC-A60D-41D6-9F0E-69301489FED6}" srcId="{BD4D5C11-B848-403A-9A5D-F25D962EA14C}" destId="{DAC6371C-2FD5-4539-BE82-62C8858CE77F}" srcOrd="4" destOrd="0" parTransId="{1ABB0C1B-4426-431E-9362-C82E844F7C0F}" sibTransId="{6DA18B3A-4147-4C9A-9E13-F1D0F66AC8BA}"/>
    <dgm:cxn modelId="{B153EEDF-8A30-4A58-9EEB-443B5C7AF423}" srcId="{BD4D5C11-B848-403A-9A5D-F25D962EA14C}" destId="{5D326CA7-FF7C-443E-8929-2908FE3C63A8}" srcOrd="2" destOrd="0" parTransId="{E90C771F-DEDC-4313-BF43-83A4039A2F75}" sibTransId="{41D23AFA-8AE9-4671-ABE6-7CB2D00041B5}"/>
    <dgm:cxn modelId="{2004E8E3-380B-44E8-B6F9-6BC29A060860}" srcId="{BD4D5C11-B848-403A-9A5D-F25D962EA14C}" destId="{605A582C-F567-4CF7-93C4-519A8FCF8BEE}" srcOrd="0" destOrd="0" parTransId="{0CA436B5-CE85-4A56-BD32-3C4730AC9488}" sibTransId="{07315DA4-6A16-4944-A6F6-2C70A04C12D4}"/>
    <dgm:cxn modelId="{F0AF2BF0-967C-4E31-A890-CD3FA8D534AD}" srcId="{BD4D5C11-B848-403A-9A5D-F25D962EA14C}" destId="{88E5E12E-809E-427A-9A28-E8A43575CFF2}" srcOrd="1" destOrd="0" parTransId="{E68051BA-E066-41AE-9505-7E885540A5AC}" sibTransId="{D9091EE5-A75F-4CBA-B349-A0B3B006C2F5}"/>
    <dgm:cxn modelId="{778C5869-F690-4DC2-BEE5-EA66EC8181A4}" type="presParOf" srcId="{7A57081C-B0BF-4075-BC90-1121F35ED7A8}" destId="{A1C05E46-6405-4AC8-BBBF-323600DA46E1}" srcOrd="0" destOrd="0" presId="urn:microsoft.com/office/officeart/2005/8/layout/vList2"/>
    <dgm:cxn modelId="{0874ED0B-005F-49E7-B732-53F281478EE0}" type="presParOf" srcId="{7A57081C-B0BF-4075-BC90-1121F35ED7A8}" destId="{D9A2EF27-412C-40D5-904B-DF72D44FEBE2}" srcOrd="1" destOrd="0" presId="urn:microsoft.com/office/officeart/2005/8/layout/vList2"/>
    <dgm:cxn modelId="{CBA4F55D-B3B0-4082-90FE-C4E0CCBB607E}" type="presParOf" srcId="{7A57081C-B0BF-4075-BC90-1121F35ED7A8}" destId="{D9487F5E-15B3-45D3-B94D-7C92BAE11F5D}" srcOrd="2" destOrd="0" presId="urn:microsoft.com/office/officeart/2005/8/layout/vList2"/>
    <dgm:cxn modelId="{95B9EF22-77B1-4FEE-9199-1C20A553AB43}" type="presParOf" srcId="{7A57081C-B0BF-4075-BC90-1121F35ED7A8}" destId="{17DE0EE9-6A87-473F-BA4F-ED3C140C5872}" srcOrd="3" destOrd="0" presId="urn:microsoft.com/office/officeart/2005/8/layout/vList2"/>
    <dgm:cxn modelId="{3A1CF537-3A35-4DDD-B89E-B0ECCD02A149}" type="presParOf" srcId="{7A57081C-B0BF-4075-BC90-1121F35ED7A8}" destId="{B249EAE3-117E-4593-B49A-F3F7327542AA}" srcOrd="4" destOrd="0" presId="urn:microsoft.com/office/officeart/2005/8/layout/vList2"/>
    <dgm:cxn modelId="{439D726D-4C8E-4F08-B5C4-F17F30BFD1AE}" type="presParOf" srcId="{7A57081C-B0BF-4075-BC90-1121F35ED7A8}" destId="{4C1D8B19-2206-4186-B376-3E48D6FAC6C1}" srcOrd="5" destOrd="0" presId="urn:microsoft.com/office/officeart/2005/8/layout/vList2"/>
    <dgm:cxn modelId="{932A6E7E-C460-4F1D-8142-9CE38BBF677D}" type="presParOf" srcId="{7A57081C-B0BF-4075-BC90-1121F35ED7A8}" destId="{D75CDB22-E4D2-4988-A30D-5F83ADA9D37C}" srcOrd="6" destOrd="0" presId="urn:microsoft.com/office/officeart/2005/8/layout/vList2"/>
    <dgm:cxn modelId="{E65FB30C-9BBF-4C10-BA9A-8E6E4AA482DD}" type="presParOf" srcId="{7A57081C-B0BF-4075-BC90-1121F35ED7A8}" destId="{898DAB16-17D4-45E7-B168-4B3BCBF8D005}" srcOrd="7" destOrd="0" presId="urn:microsoft.com/office/officeart/2005/8/layout/vList2"/>
    <dgm:cxn modelId="{87C33685-9BB0-4CA2-BC05-529C62ECC448}" type="presParOf" srcId="{7A57081C-B0BF-4075-BC90-1121F35ED7A8}" destId="{5F66EF6B-F0FF-4035-8EA0-DE4C1467BC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F76D5-4098-4DD1-AECB-93350BE85D08}">
      <dsp:nvSpPr>
        <dsp:cNvPr id="0" name=""/>
        <dsp:cNvSpPr/>
      </dsp:nvSpPr>
      <dsp:spPr>
        <a:xfrm>
          <a:off x="625587" y="742"/>
          <a:ext cx="3076165" cy="18456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Assistance for civilian life planning </a:t>
          </a:r>
        </a:p>
      </dsp:txBody>
      <dsp:txXfrm>
        <a:off x="625587" y="742"/>
        <a:ext cx="3076165" cy="1845699"/>
      </dsp:txXfrm>
    </dsp:sp>
    <dsp:sp modelId="{B4EE26F5-B3AB-4E3F-937F-C159D3007829}">
      <dsp:nvSpPr>
        <dsp:cNvPr id="0" name=""/>
        <dsp:cNvSpPr/>
      </dsp:nvSpPr>
      <dsp:spPr>
        <a:xfrm>
          <a:off x="4009369" y="742"/>
          <a:ext cx="3076165" cy="1845699"/>
        </a:xfrm>
        <a:prstGeom prst="rect">
          <a:avLst/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Assistance with plan execution</a:t>
          </a:r>
        </a:p>
      </dsp:txBody>
      <dsp:txXfrm>
        <a:off x="4009369" y="742"/>
        <a:ext cx="3076165" cy="1845699"/>
      </dsp:txXfrm>
    </dsp:sp>
    <dsp:sp modelId="{2FDFA18F-E356-4A57-805F-C178CC80AB84}">
      <dsp:nvSpPr>
        <dsp:cNvPr id="0" name=""/>
        <dsp:cNvSpPr/>
      </dsp:nvSpPr>
      <dsp:spPr>
        <a:xfrm>
          <a:off x="625587" y="2154058"/>
          <a:ext cx="3076165" cy="1845699"/>
        </a:xfrm>
        <a:prstGeom prst="rect">
          <a:avLst/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3. Networking and connecting with others, both for professional and personal development </a:t>
          </a:r>
        </a:p>
      </dsp:txBody>
      <dsp:txXfrm>
        <a:off x="625587" y="2154058"/>
        <a:ext cx="3076165" cy="1845699"/>
      </dsp:txXfrm>
    </dsp:sp>
    <dsp:sp modelId="{D55F790D-F2EE-44A0-9A30-D4380814B4A8}">
      <dsp:nvSpPr>
        <dsp:cNvPr id="0" name=""/>
        <dsp:cNvSpPr/>
      </dsp:nvSpPr>
      <dsp:spPr>
        <a:xfrm>
          <a:off x="4009369" y="2154058"/>
          <a:ext cx="3076165" cy="1845699"/>
        </a:xfrm>
        <a:prstGeom prst="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4. Develop the habits and resources needed to maintain a well balanced civilian life </a:t>
          </a:r>
        </a:p>
      </dsp:txBody>
      <dsp:txXfrm>
        <a:off x="4009369" y="2154058"/>
        <a:ext cx="3076165" cy="1845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05E46-6405-4AC8-BBBF-323600DA46E1}">
      <dsp:nvSpPr>
        <dsp:cNvPr id="0" name=""/>
        <dsp:cNvSpPr/>
      </dsp:nvSpPr>
      <dsp:spPr>
        <a:xfrm>
          <a:off x="0" y="178029"/>
          <a:ext cx="10905066" cy="5931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sq" cmpd="sng" algn="in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Veterans and anyone can donate towards nonprofits programs </a:t>
          </a:r>
        </a:p>
      </dsp:txBody>
      <dsp:txXfrm>
        <a:off x="28957" y="206986"/>
        <a:ext cx="10847152" cy="535276"/>
      </dsp:txXfrm>
    </dsp:sp>
    <dsp:sp modelId="{D9487F5E-15B3-45D3-B94D-7C92BAE11F5D}">
      <dsp:nvSpPr>
        <dsp:cNvPr id="0" name=""/>
        <dsp:cNvSpPr/>
      </dsp:nvSpPr>
      <dsp:spPr>
        <a:xfrm>
          <a:off x="489419" y="851130"/>
          <a:ext cx="10415646" cy="593190"/>
        </a:xfrm>
        <a:prstGeom prst="roundRect">
          <a:avLst/>
        </a:prstGeom>
        <a:solidFill>
          <a:schemeClr val="accent3">
            <a:hueOff val="1244992"/>
            <a:satOff val="-486"/>
            <a:lumOff val="3823"/>
            <a:alphaOff val="0"/>
          </a:schemeClr>
        </a:solidFill>
        <a:ln w="19050" cap="sq" cmpd="sng" algn="in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Fundraising Opportunities </a:t>
          </a:r>
        </a:p>
      </dsp:txBody>
      <dsp:txXfrm>
        <a:off x="518376" y="880087"/>
        <a:ext cx="10357732" cy="535276"/>
      </dsp:txXfrm>
    </dsp:sp>
    <dsp:sp modelId="{B249EAE3-117E-4593-B49A-F3F7327542AA}">
      <dsp:nvSpPr>
        <dsp:cNvPr id="0" name=""/>
        <dsp:cNvSpPr/>
      </dsp:nvSpPr>
      <dsp:spPr>
        <a:xfrm>
          <a:off x="1114988" y="1542442"/>
          <a:ext cx="9714123" cy="553060"/>
        </a:xfrm>
        <a:prstGeom prst="roundRect">
          <a:avLst/>
        </a:prstGeom>
        <a:solidFill>
          <a:schemeClr val="accent3">
            <a:hueOff val="2489983"/>
            <a:satOff val="-971"/>
            <a:lumOff val="7647"/>
            <a:alphaOff val="0"/>
          </a:schemeClr>
        </a:solidFill>
        <a:ln w="19050" cap="sq" cmpd="sng" algn="in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a. Art prints as a gift for galas in ticket pricing </a:t>
          </a:r>
        </a:p>
      </dsp:txBody>
      <dsp:txXfrm>
        <a:off x="1141986" y="1569440"/>
        <a:ext cx="9660127" cy="499064"/>
      </dsp:txXfrm>
    </dsp:sp>
    <dsp:sp modelId="{D75CDB22-E4D2-4988-A30D-5F83ADA9D37C}">
      <dsp:nvSpPr>
        <dsp:cNvPr id="0" name=""/>
        <dsp:cNvSpPr/>
      </dsp:nvSpPr>
      <dsp:spPr>
        <a:xfrm>
          <a:off x="1067060" y="2172278"/>
          <a:ext cx="9838005" cy="593190"/>
        </a:xfrm>
        <a:prstGeom prst="roundRect">
          <a:avLst/>
        </a:prstGeom>
        <a:solidFill>
          <a:schemeClr val="accent3">
            <a:hueOff val="3734975"/>
            <a:satOff val="-1457"/>
            <a:lumOff val="11470"/>
            <a:alphaOff val="0"/>
          </a:schemeClr>
        </a:solidFill>
        <a:ln w="19050" cap="sq" cmpd="sng" algn="in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b. Wholesale pricing of prints from Lorna René LLC to nonprofits </a:t>
          </a:r>
        </a:p>
      </dsp:txBody>
      <dsp:txXfrm>
        <a:off x="1096017" y="2201235"/>
        <a:ext cx="9780091" cy="535276"/>
      </dsp:txXfrm>
    </dsp:sp>
    <dsp:sp modelId="{5F66EF6B-F0FF-4035-8EA0-DE4C1467BC38}">
      <dsp:nvSpPr>
        <dsp:cNvPr id="0" name=""/>
        <dsp:cNvSpPr/>
      </dsp:nvSpPr>
      <dsp:spPr>
        <a:xfrm>
          <a:off x="1069132" y="2828444"/>
          <a:ext cx="9835933" cy="593190"/>
        </a:xfrm>
        <a:prstGeom prst="roundRect">
          <a:avLst/>
        </a:prstGeom>
        <a:solidFill>
          <a:schemeClr val="accent3">
            <a:hueOff val="4979966"/>
            <a:satOff val="-1943"/>
            <a:lumOff val="15294"/>
            <a:alphaOff val="0"/>
          </a:schemeClr>
        </a:solidFill>
        <a:ln w="19050" cap="sq" cmpd="sng" algn="in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c. Nonprofits make profit from art prints sales to be utilized for their cause </a:t>
          </a:r>
        </a:p>
      </dsp:txBody>
      <dsp:txXfrm>
        <a:off x="1098089" y="2857401"/>
        <a:ext cx="9778019" cy="53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115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223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2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0679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449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01C91D-14A3-402B-A5A1-28663A09F830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00E2B50-F8E5-4B24-B061-1F115D9D41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75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TRANSITION ARMY CIVILIAN">
            <a:extLst>
              <a:ext uri="{FF2B5EF4-FFF2-40B4-BE49-F238E27FC236}">
                <a16:creationId xmlns:a16="http://schemas.microsoft.com/office/drawing/2014/main" id="{96BE36DD-F20A-458C-A787-ED959C3A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2047"/>
          <a:stretch/>
        </p:blipFill>
        <p:spPr bwMode="auto">
          <a:xfrm>
            <a:off x="-258" y="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43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55" name="Rectangle 47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/>
          <p:cNvSpPr/>
          <p:nvPr/>
        </p:nvSpPr>
        <p:spPr>
          <a:xfrm>
            <a:off x="1013435" y="1101150"/>
            <a:ext cx="10153619" cy="461384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9DCDD1A-405E-4DD0-ABB1-5881F5922979}"/>
              </a:ext>
            </a:extLst>
          </p:cNvPr>
          <p:cNvSpPr txBox="1">
            <a:spLocks/>
          </p:cNvSpPr>
          <p:nvPr/>
        </p:nvSpPr>
        <p:spPr>
          <a:xfrm>
            <a:off x="2679906" y="3956279"/>
            <a:ext cx="6831673" cy="1553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2000"/>
              </a:lnSpc>
              <a:spcAft>
                <a:spcPts val="600"/>
              </a:spcAft>
              <a:buNone/>
            </a:pPr>
            <a:r>
              <a:rPr lang="en-US" sz="8000" dirty="0">
                <a:solidFill>
                  <a:schemeClr val="bg1"/>
                </a:solidFill>
              </a:rPr>
              <a:t>Cornelius J. Maxwell </a:t>
            </a:r>
          </a:p>
          <a:p>
            <a:pPr marL="0" indent="0" algn="ctr">
              <a:lnSpc>
                <a:spcPct val="102000"/>
              </a:lnSpc>
              <a:spcAft>
                <a:spcPts val="600"/>
              </a:spcAft>
              <a:buNone/>
            </a:pPr>
            <a:r>
              <a:rPr lang="en-US" sz="8000" dirty="0">
                <a:solidFill>
                  <a:schemeClr val="bg1"/>
                </a:solidFill>
              </a:rPr>
              <a:t>General Director</a:t>
            </a:r>
          </a:p>
          <a:p>
            <a:pPr marL="0" indent="0" algn="ctr">
              <a:lnSpc>
                <a:spcPct val="102000"/>
              </a:lnSpc>
              <a:spcAft>
                <a:spcPts val="600"/>
              </a:spcAft>
              <a:buNone/>
            </a:pPr>
            <a:r>
              <a:rPr lang="en-US" sz="8000" dirty="0">
                <a:solidFill>
                  <a:schemeClr val="bg1"/>
                </a:solidFill>
              </a:rPr>
              <a:t>Lorna René LLC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76ED9DE-03B0-49DE-9E98-107C9A835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r="2" b="980"/>
          <a:stretch/>
        </p:blipFill>
        <p:spPr>
          <a:xfrm>
            <a:off x="807531" y="743169"/>
            <a:ext cx="1107597" cy="1000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1A088-AA76-4E32-8409-AF7EAAD6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cap="all">
                <a:solidFill>
                  <a:schemeClr val="bg2"/>
                </a:solidFill>
              </a:rPr>
              <a:t>transition UNITS </a:t>
            </a:r>
            <a:r>
              <a:rPr lang="en-US" sz="7200" b="1" cap="all" dirty="0">
                <a:solidFill>
                  <a:schemeClr val="bg2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72686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74" y="1198184"/>
            <a:ext cx="8870494" cy="466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7D1C7-D015-43C7-8483-94974FC7E90D}"/>
              </a:ext>
            </a:extLst>
          </p:cNvPr>
          <p:cNvSpPr/>
          <p:nvPr/>
        </p:nvSpPr>
        <p:spPr>
          <a:xfrm>
            <a:off x="0" y="310"/>
            <a:ext cx="689548" cy="3428690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59A64-BF02-4E08-8C67-44DD88E82C85}"/>
              </a:ext>
            </a:extLst>
          </p:cNvPr>
          <p:cNvSpPr/>
          <p:nvPr/>
        </p:nvSpPr>
        <p:spPr>
          <a:xfrm rot="5400000">
            <a:off x="2383406" y="-2059825"/>
            <a:ext cx="510608" cy="4630260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D9B43-7400-4A8E-A3C8-15EB91D8760F}"/>
              </a:ext>
            </a:extLst>
          </p:cNvPr>
          <p:cNvSpPr/>
          <p:nvPr/>
        </p:nvSpPr>
        <p:spPr>
          <a:xfrm rot="5400000">
            <a:off x="9692227" y="4798881"/>
            <a:ext cx="689548" cy="3428690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49F469-2AD6-4DFE-A98F-129C7A7DD4B9}"/>
              </a:ext>
            </a:extLst>
          </p:cNvPr>
          <p:cNvSpPr/>
          <p:nvPr/>
        </p:nvSpPr>
        <p:spPr>
          <a:xfrm rot="10800000">
            <a:off x="11681392" y="2227740"/>
            <a:ext cx="510608" cy="4630260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DCB9BF-F4ED-4B79-A549-ED9A59952609}"/>
              </a:ext>
            </a:extLst>
          </p:cNvPr>
          <p:cNvSpPr/>
          <p:nvPr/>
        </p:nvSpPr>
        <p:spPr>
          <a:xfrm>
            <a:off x="277932" y="3429000"/>
            <a:ext cx="510608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5162F-FD99-4CB8-B745-01C17B380761}"/>
              </a:ext>
            </a:extLst>
          </p:cNvPr>
          <p:cNvSpPr/>
          <p:nvPr/>
        </p:nvSpPr>
        <p:spPr>
          <a:xfrm>
            <a:off x="1462089" y="1687484"/>
            <a:ext cx="8921879" cy="540256"/>
          </a:xfrm>
          <a:prstGeom prst="rect">
            <a:avLst/>
          </a:prstGeom>
          <a:noFill/>
          <a:ln w="76200">
            <a:solidFill>
              <a:srgbClr val="FED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CE7014F-BD26-42F8-838F-8A2A1D679BA9}"/>
              </a:ext>
            </a:extLst>
          </p:cNvPr>
          <p:cNvSpPr/>
          <p:nvPr/>
        </p:nvSpPr>
        <p:spPr>
          <a:xfrm rot="10800000">
            <a:off x="9572663" y="2324165"/>
            <a:ext cx="514509" cy="709983"/>
          </a:xfrm>
          <a:prstGeom prst="downArrow">
            <a:avLst/>
          </a:prstGeom>
          <a:solidFill>
            <a:srgbClr val="FED603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A1484-A2B7-48D3-982B-9FA38F1E197D}"/>
              </a:ext>
            </a:extLst>
          </p:cNvPr>
          <p:cNvSpPr txBox="1"/>
          <p:nvPr/>
        </p:nvSpPr>
        <p:spPr>
          <a:xfrm>
            <a:off x="4147276" y="3162592"/>
            <a:ext cx="3591594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ED603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algn="ctr"/>
            <a:r>
              <a:rPr lang="en-US" b="1" dirty="0"/>
              <a:t>43.5% of total enlisted separations are voluntary</a:t>
            </a:r>
          </a:p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B147C-9F3B-476D-A78A-1D661ADD26EB}"/>
              </a:ext>
            </a:extLst>
          </p:cNvPr>
          <p:cNvSpPr/>
          <p:nvPr/>
        </p:nvSpPr>
        <p:spPr>
          <a:xfrm>
            <a:off x="4751340" y="6513226"/>
            <a:ext cx="374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Department of Defense 2017 Demographics Report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5A1484-A2B7-48D3-982B-9FA38F1E197D}"/>
              </a:ext>
            </a:extLst>
          </p:cNvPr>
          <p:cNvSpPr txBox="1"/>
          <p:nvPr/>
        </p:nvSpPr>
        <p:spPr>
          <a:xfrm>
            <a:off x="5469825" y="2494652"/>
            <a:ext cx="3591594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ED60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11x more separations for enlisted than officers </a:t>
            </a:r>
          </a:p>
          <a:p>
            <a:pPr algn="ctr"/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15162F-FD99-4CB8-B745-01C17B380761}"/>
              </a:ext>
            </a:extLst>
          </p:cNvPr>
          <p:cNvSpPr/>
          <p:nvPr/>
        </p:nvSpPr>
        <p:spPr>
          <a:xfrm>
            <a:off x="8836430" y="4414058"/>
            <a:ext cx="1598924" cy="548640"/>
          </a:xfrm>
          <a:prstGeom prst="rect">
            <a:avLst/>
          </a:prstGeom>
          <a:noFill/>
          <a:ln w="76200">
            <a:solidFill>
              <a:srgbClr val="FED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0">
            <a:extLst>
              <a:ext uri="{FF2B5EF4-FFF2-40B4-BE49-F238E27FC236}">
                <a16:creationId xmlns:a16="http://schemas.microsoft.com/office/drawing/2014/main" id="{DCE7014F-BD26-42F8-838F-8A2A1D679BA9}"/>
              </a:ext>
            </a:extLst>
          </p:cNvPr>
          <p:cNvSpPr/>
          <p:nvPr/>
        </p:nvSpPr>
        <p:spPr>
          <a:xfrm rot="17523153">
            <a:off x="8091833" y="3906857"/>
            <a:ext cx="514509" cy="709983"/>
          </a:xfrm>
          <a:prstGeom prst="downArrow">
            <a:avLst/>
          </a:prstGeom>
          <a:solidFill>
            <a:srgbClr val="FED603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7" grpId="1" animBg="1"/>
      <p:bldP spid="19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36175" r="83546" b="14721"/>
          <a:stretch/>
        </p:blipFill>
        <p:spPr>
          <a:xfrm>
            <a:off x="484140" y="1827731"/>
            <a:ext cx="1668681" cy="2910534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F61C5BD-35B8-4B82-911C-575130B88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5369" r="35370" b="84266"/>
          <a:stretch/>
        </p:blipFill>
        <p:spPr>
          <a:xfrm>
            <a:off x="859877" y="951163"/>
            <a:ext cx="7079437" cy="44518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126F0EC-4C45-40F5-A10C-48B78AEFF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2" t="5369" r="6268" b="84402"/>
          <a:stretch/>
        </p:blipFill>
        <p:spPr>
          <a:xfrm>
            <a:off x="7939314" y="950786"/>
            <a:ext cx="1713172" cy="43933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1629421-EDFB-4A3A-8627-2DD0600C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38554" r="7319" b="14128"/>
          <a:stretch/>
        </p:blipFill>
        <p:spPr>
          <a:xfrm>
            <a:off x="2145693" y="1972874"/>
            <a:ext cx="9446513" cy="27653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EB147C-9F3B-476D-A78A-1D661ADD26EB}"/>
              </a:ext>
            </a:extLst>
          </p:cNvPr>
          <p:cNvSpPr/>
          <p:nvPr/>
        </p:nvSpPr>
        <p:spPr>
          <a:xfrm>
            <a:off x="484140" y="6085935"/>
            <a:ext cx="374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Department of Defense 2017 Demographics Report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5693" y="2397604"/>
            <a:ext cx="9349624" cy="28263"/>
          </a:xfrm>
          <a:prstGeom prst="line">
            <a:avLst/>
          </a:prstGeom>
          <a:ln w="76200">
            <a:solidFill>
              <a:srgbClr val="015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2395" y="2862732"/>
            <a:ext cx="10955533" cy="40399"/>
          </a:xfrm>
          <a:prstGeom prst="line">
            <a:avLst/>
          </a:prstGeom>
          <a:ln w="76200">
            <a:solidFill>
              <a:srgbClr val="015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5219700" y="1972874"/>
            <a:ext cx="3208019" cy="2846187"/>
          </a:xfrm>
          <a:prstGeom prst="rect">
            <a:avLst/>
          </a:prstGeom>
          <a:noFill/>
          <a:ln w="76200">
            <a:solidFill>
              <a:srgbClr val="015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2108916" y="1972873"/>
            <a:ext cx="3208019" cy="2846187"/>
          </a:xfrm>
          <a:prstGeom prst="rect">
            <a:avLst/>
          </a:prstGeom>
          <a:noFill/>
          <a:ln w="76200">
            <a:solidFill>
              <a:srgbClr val="015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8335570" y="1972873"/>
            <a:ext cx="3226563" cy="2846187"/>
          </a:xfrm>
          <a:prstGeom prst="rect">
            <a:avLst/>
          </a:prstGeom>
          <a:noFill/>
          <a:ln w="76200">
            <a:solidFill>
              <a:srgbClr val="015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585589" y="1973249"/>
            <a:ext cx="1604010" cy="2846187"/>
          </a:xfrm>
          <a:prstGeom prst="rect">
            <a:avLst/>
          </a:prstGeom>
          <a:noFill/>
          <a:ln w="76200">
            <a:solidFill>
              <a:srgbClr val="015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1B4DAB-ECFF-42E0-A8A2-D7B9B2A6748F}"/>
              </a:ext>
            </a:extLst>
          </p:cNvPr>
          <p:cNvSpPr/>
          <p:nvPr/>
        </p:nvSpPr>
        <p:spPr>
          <a:xfrm>
            <a:off x="599794" y="4339378"/>
            <a:ext cx="10992412" cy="479684"/>
          </a:xfrm>
          <a:prstGeom prst="rect">
            <a:avLst/>
          </a:prstGeom>
          <a:noFill/>
          <a:ln w="76200">
            <a:solidFill>
              <a:srgbClr val="FED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0D1E65-375F-4CB6-B712-70E5103D6556}"/>
              </a:ext>
            </a:extLst>
          </p:cNvPr>
          <p:cNvSpPr/>
          <p:nvPr/>
        </p:nvSpPr>
        <p:spPr>
          <a:xfrm>
            <a:off x="1676400" y="1171575"/>
            <a:ext cx="882967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AE9520B-33AD-48CC-8AA3-09356E5FD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5" t="16052" r="11045" b="58615"/>
          <a:stretch/>
        </p:blipFill>
        <p:spPr>
          <a:xfrm>
            <a:off x="6471530" y="1822431"/>
            <a:ext cx="2626722" cy="24228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556EDE2-2A1A-48A7-B17A-18702FF2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16052" r="62339" b="58615"/>
          <a:stretch/>
        </p:blipFill>
        <p:spPr>
          <a:xfrm>
            <a:off x="1480456" y="1822431"/>
            <a:ext cx="5002951" cy="24228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79E645BB-7C44-4CD8-BC9D-8391983A2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1" t="66793" r="11936" b="8518"/>
          <a:stretch/>
        </p:blipFill>
        <p:spPr>
          <a:xfrm>
            <a:off x="8953106" y="1862459"/>
            <a:ext cx="2106780" cy="23827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B4DDE9-CD46-49B9-953E-04DD4D5BC1BF}"/>
              </a:ext>
            </a:extLst>
          </p:cNvPr>
          <p:cNvSpPr/>
          <p:nvPr/>
        </p:nvSpPr>
        <p:spPr>
          <a:xfrm>
            <a:off x="6506296" y="2588641"/>
            <a:ext cx="2446810" cy="487561"/>
          </a:xfrm>
          <a:prstGeom prst="rect">
            <a:avLst/>
          </a:prstGeom>
          <a:noFill/>
          <a:ln w="76200">
            <a:solidFill>
              <a:srgbClr val="FED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703EE-2E10-4CFA-98F4-852E80092B07}"/>
              </a:ext>
            </a:extLst>
          </p:cNvPr>
          <p:cNvSpPr txBox="1"/>
          <p:nvPr/>
        </p:nvSpPr>
        <p:spPr>
          <a:xfrm>
            <a:off x="3564413" y="4799592"/>
            <a:ext cx="5779359" cy="1200329"/>
          </a:xfrm>
          <a:prstGeom prst="rect">
            <a:avLst/>
          </a:prstGeom>
          <a:noFill/>
          <a:ln w="38100">
            <a:solidFill>
              <a:srgbClr val="FED6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Lack of education creates difficulty in getting gainful employment, which leads to increased stress and mental health issues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1480456" y="1821927"/>
            <a:ext cx="9608930" cy="2423313"/>
          </a:xfrm>
          <a:prstGeom prst="rect">
            <a:avLst/>
          </a:prstGeom>
          <a:noFill/>
          <a:ln w="38100">
            <a:solidFill>
              <a:srgbClr val="015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6471530" y="1842193"/>
            <a:ext cx="2481576" cy="2403048"/>
          </a:xfrm>
          <a:prstGeom prst="rect">
            <a:avLst/>
          </a:prstGeom>
          <a:noFill/>
          <a:ln w="38100">
            <a:solidFill>
              <a:srgbClr val="015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5B1A2-B6FB-492A-A1DA-B112ADB8FFDB}"/>
              </a:ext>
            </a:extLst>
          </p:cNvPr>
          <p:cNvSpPr/>
          <p:nvPr/>
        </p:nvSpPr>
        <p:spPr>
          <a:xfrm>
            <a:off x="8889526" y="3206548"/>
            <a:ext cx="2199860" cy="596504"/>
          </a:xfrm>
          <a:prstGeom prst="rect">
            <a:avLst/>
          </a:prstGeom>
          <a:noFill/>
          <a:ln w="76200">
            <a:solidFill>
              <a:srgbClr val="FED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FE89B-4DB9-4C91-A1DF-CA89C413B667}"/>
              </a:ext>
            </a:extLst>
          </p:cNvPr>
          <p:cNvSpPr txBox="1"/>
          <p:nvPr/>
        </p:nvSpPr>
        <p:spPr>
          <a:xfrm>
            <a:off x="1188207" y="448746"/>
            <a:ext cx="1100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Education Level of Active Duty Members and Officers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FE89B-4DB9-4C91-A1DF-CA89C413B667}"/>
              </a:ext>
            </a:extLst>
          </p:cNvPr>
          <p:cNvSpPr txBox="1"/>
          <p:nvPr/>
        </p:nvSpPr>
        <p:spPr>
          <a:xfrm>
            <a:off x="6997157" y="1340236"/>
            <a:ext cx="201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16C"/>
                </a:solidFill>
              </a:rPr>
              <a:t>Members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FE89B-4DB9-4C91-A1DF-CA89C413B667}"/>
              </a:ext>
            </a:extLst>
          </p:cNvPr>
          <p:cNvSpPr txBox="1"/>
          <p:nvPr/>
        </p:nvSpPr>
        <p:spPr>
          <a:xfrm>
            <a:off x="9343772" y="1339996"/>
            <a:ext cx="132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16C"/>
                </a:solidFill>
              </a:rPr>
              <a:t>Officers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D8DAFB-4C39-4382-B918-EDF26513AA2A}"/>
              </a:ext>
            </a:extLst>
          </p:cNvPr>
          <p:cNvSpPr/>
          <p:nvPr/>
        </p:nvSpPr>
        <p:spPr>
          <a:xfrm>
            <a:off x="433784" y="0"/>
            <a:ext cx="3074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80456" y="1896176"/>
            <a:ext cx="9579430" cy="26376"/>
          </a:xfrm>
          <a:prstGeom prst="line">
            <a:avLst/>
          </a:prstGeom>
          <a:ln w="76200">
            <a:solidFill>
              <a:srgbClr val="015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B147C-9F3B-476D-A78A-1D661ADD26EB}"/>
              </a:ext>
            </a:extLst>
          </p:cNvPr>
          <p:cNvSpPr/>
          <p:nvPr/>
        </p:nvSpPr>
        <p:spPr>
          <a:xfrm>
            <a:off x="4414114" y="4299223"/>
            <a:ext cx="374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Department of Defense 2017 Demographics Report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8C062-6EEF-49D8-BC37-5F83535F1ACD}"/>
              </a:ext>
            </a:extLst>
          </p:cNvPr>
          <p:cNvSpPr/>
          <p:nvPr/>
        </p:nvSpPr>
        <p:spPr>
          <a:xfrm>
            <a:off x="1275643" y="3158035"/>
            <a:ext cx="4231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174,403 veterans in the U.S. transitioned in 2017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F8EEE6-D640-4DAB-AF82-511366441756}"/>
              </a:ext>
            </a:extLst>
          </p:cNvPr>
          <p:cNvSpPr/>
          <p:nvPr/>
        </p:nvSpPr>
        <p:spPr>
          <a:xfrm>
            <a:off x="1183707" y="1360864"/>
            <a:ext cx="4231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240K+ of veterans with PTSD nationwide in 2017 (1.2M x 20%)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890768"/>
            <a:ext cx="4529418" cy="50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A67723-9F6D-490D-AD1E-22051A22C820}"/>
              </a:ext>
            </a:extLst>
          </p:cNvPr>
          <p:cNvSpPr/>
          <p:nvPr/>
        </p:nvSpPr>
        <p:spPr>
          <a:xfrm>
            <a:off x="182880" y="156697"/>
            <a:ext cx="11848252" cy="3117445"/>
          </a:xfrm>
          <a:prstGeom prst="rect">
            <a:avLst/>
          </a:prstGeom>
          <a:solidFill>
            <a:srgbClr val="21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1F79B-AFC3-4E6F-95F4-5A8E60F2BD6E}"/>
              </a:ext>
            </a:extLst>
          </p:cNvPr>
          <p:cNvSpPr/>
          <p:nvPr/>
        </p:nvSpPr>
        <p:spPr>
          <a:xfrm>
            <a:off x="1509423" y="838256"/>
            <a:ext cx="5565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37,800 on a single night in January were homeless veterans in US (VA)</a:t>
            </a:r>
            <a:r>
              <a:rPr lang="en-US" sz="3600" dirty="0"/>
              <a:t> 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FD7520-15B7-47AE-AB0A-E67030F9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168" y="813443"/>
            <a:ext cx="3885278" cy="484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76DBFE5-9ACA-446A-9C7E-0245A2EE4A95}"/>
              </a:ext>
            </a:extLst>
          </p:cNvPr>
          <p:cNvSpPr/>
          <p:nvPr/>
        </p:nvSpPr>
        <p:spPr>
          <a:xfrm>
            <a:off x="1533133" y="3711420"/>
            <a:ext cx="5250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893 of veterans homeless in AZ in 2018 (reported by KTAR News) 970 in 2017</a:t>
            </a:r>
            <a:r>
              <a:rPr lang="en-US" sz="3600" b="1" dirty="0">
                <a:solidFill>
                  <a:srgbClr val="21324A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18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00182 0.4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tistics">
            <a:extLst>
              <a:ext uri="{FF2B5EF4-FFF2-40B4-BE49-F238E27FC236}">
                <a16:creationId xmlns:a16="http://schemas.microsoft.com/office/drawing/2014/main" id="{9DEE4E31-345E-4727-9B63-4168759CC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9426"/>
          <a:stretch/>
        </p:blipFill>
        <p:spPr bwMode="auto">
          <a:xfrm>
            <a:off x="23159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31C0291-C200-4BD0-99BA-D83838BB4CFB}"/>
              </a:ext>
            </a:extLst>
          </p:cNvPr>
          <p:cNvSpPr txBox="1">
            <a:spLocks/>
          </p:cNvSpPr>
          <p:nvPr/>
        </p:nvSpPr>
        <p:spPr>
          <a:xfrm>
            <a:off x="7081209" y="3321084"/>
            <a:ext cx="3599180" cy="977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703FE-2243-4930-A23B-E39BDC922A9E}"/>
              </a:ext>
            </a:extLst>
          </p:cNvPr>
          <p:cNvSpPr/>
          <p:nvPr/>
        </p:nvSpPr>
        <p:spPr>
          <a:xfrm>
            <a:off x="6831270" y="43807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7C1A3-7F47-423E-A156-1B2C26BD07E1}"/>
              </a:ext>
            </a:extLst>
          </p:cNvPr>
          <p:cNvSpPr/>
          <p:nvPr/>
        </p:nvSpPr>
        <p:spPr>
          <a:xfrm>
            <a:off x="7616407" y="49792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F2EA7A2-55D6-4667-BE0F-B6F52362CD49}"/>
              </a:ext>
            </a:extLst>
          </p:cNvPr>
          <p:cNvSpPr txBox="1">
            <a:spLocks/>
          </p:cNvSpPr>
          <p:nvPr/>
        </p:nvSpPr>
        <p:spPr>
          <a:xfrm>
            <a:off x="6912956" y="2828072"/>
            <a:ext cx="5255885" cy="316632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997B50-A6C7-4741-A0AD-9C96D72597D4}"/>
              </a:ext>
            </a:extLst>
          </p:cNvPr>
          <p:cNvSpPr/>
          <p:nvPr/>
        </p:nvSpPr>
        <p:spPr>
          <a:xfrm>
            <a:off x="418249" y="0"/>
            <a:ext cx="288446" cy="6858000"/>
          </a:xfrm>
          <a:prstGeom prst="rect">
            <a:avLst/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66890B22-A578-453D-9B3F-1A4FC8463EA5}"/>
              </a:ext>
            </a:extLst>
          </p:cNvPr>
          <p:cNvSpPr txBox="1">
            <a:spLocks/>
          </p:cNvSpPr>
          <p:nvPr/>
        </p:nvSpPr>
        <p:spPr>
          <a:xfrm>
            <a:off x="2547" y="0"/>
            <a:ext cx="6288658" cy="6923438"/>
          </a:xfrm>
          <a:prstGeom prst="rect">
            <a:avLst/>
          </a:prstGeom>
          <a:solidFill>
            <a:srgbClr val="21324A">
              <a:alpha val="74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883B12D4-6435-4A58-B038-DE91E4B001AF}"/>
              </a:ext>
            </a:extLst>
          </p:cNvPr>
          <p:cNvSpPr txBox="1">
            <a:spLocks/>
          </p:cNvSpPr>
          <p:nvPr/>
        </p:nvSpPr>
        <p:spPr>
          <a:xfrm>
            <a:off x="6370702" y="0"/>
            <a:ext cx="5855480" cy="6923438"/>
          </a:xfrm>
          <a:prstGeom prst="rect">
            <a:avLst/>
          </a:prstGeom>
          <a:solidFill>
            <a:srgbClr val="CE5C17">
              <a:alpha val="77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4" name="Picture 4" descr="Image result for US">
            <a:extLst>
              <a:ext uri="{FF2B5EF4-FFF2-40B4-BE49-F238E27FC236}">
                <a16:creationId xmlns:a16="http://schemas.microsoft.com/office/drawing/2014/main" id="{CB1D4406-399C-4276-BC91-B764AF8E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48" y="245006"/>
            <a:ext cx="4024062" cy="246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arizona">
            <a:extLst>
              <a:ext uri="{FF2B5EF4-FFF2-40B4-BE49-F238E27FC236}">
                <a16:creationId xmlns:a16="http://schemas.microsoft.com/office/drawing/2014/main" id="{2B66733F-07B0-455B-9802-24E44AB9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76" y="293473"/>
            <a:ext cx="4024061" cy="246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52609043-B372-41A8-A9AF-2380DE69D1E0}"/>
              </a:ext>
            </a:extLst>
          </p:cNvPr>
          <p:cNvSpPr txBox="1">
            <a:spLocks/>
          </p:cNvSpPr>
          <p:nvPr/>
        </p:nvSpPr>
        <p:spPr>
          <a:xfrm>
            <a:off x="280015" y="3100647"/>
            <a:ext cx="5630081" cy="3406243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EF88C4-EFF7-4B7B-936A-95F4764EFF26}"/>
              </a:ext>
            </a:extLst>
          </p:cNvPr>
          <p:cNvSpPr txBox="1">
            <a:spLocks/>
          </p:cNvSpPr>
          <p:nvPr/>
        </p:nvSpPr>
        <p:spPr>
          <a:xfrm>
            <a:off x="418257" y="3190264"/>
            <a:ext cx="5630081" cy="1357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Over 21 million veterans in the US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56" y="4054580"/>
            <a:ext cx="5630081" cy="10520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370K of veterans unemployed in US  (Bureau of Labor Statistics) 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1D8B0AC-58CA-4B83-B6A4-6D4092AC0790}"/>
              </a:ext>
            </a:extLst>
          </p:cNvPr>
          <p:cNvSpPr txBox="1">
            <a:spLocks/>
          </p:cNvSpPr>
          <p:nvPr/>
        </p:nvSpPr>
        <p:spPr>
          <a:xfrm>
            <a:off x="403700" y="5149087"/>
            <a:ext cx="5630081" cy="1357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162,000 of veterans entrepreneurs in US (Veterans magazine 2017)  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B30F147E-DD85-4796-85B8-040AE3E9AE0C}"/>
              </a:ext>
            </a:extLst>
          </p:cNvPr>
          <p:cNvSpPr txBox="1">
            <a:spLocks/>
          </p:cNvSpPr>
          <p:nvPr/>
        </p:nvSpPr>
        <p:spPr>
          <a:xfrm>
            <a:off x="6503953" y="3166966"/>
            <a:ext cx="5408032" cy="3339923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3D954B1-A43B-4AC9-9BE6-6C19AD50FC3C}"/>
              </a:ext>
            </a:extLst>
          </p:cNvPr>
          <p:cNvSpPr txBox="1">
            <a:spLocks/>
          </p:cNvSpPr>
          <p:nvPr/>
        </p:nvSpPr>
        <p:spPr>
          <a:xfrm>
            <a:off x="6790762" y="3220114"/>
            <a:ext cx="5121223" cy="617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500K+ veterans in Arizona 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DE1EFF-9181-4476-82D0-FE4D9210B9FB}"/>
              </a:ext>
            </a:extLst>
          </p:cNvPr>
          <p:cNvSpPr txBox="1">
            <a:spLocks/>
          </p:cNvSpPr>
          <p:nvPr/>
        </p:nvSpPr>
        <p:spPr>
          <a:xfrm>
            <a:off x="6833459" y="3927248"/>
            <a:ext cx="5143355" cy="1052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29.7K+ veterans unemployed in AZ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9B34E36-F3DD-40F6-A0EF-E5E42F553880}"/>
              </a:ext>
            </a:extLst>
          </p:cNvPr>
          <p:cNvSpPr txBox="1">
            <a:spLocks/>
          </p:cNvSpPr>
          <p:nvPr/>
        </p:nvSpPr>
        <p:spPr>
          <a:xfrm>
            <a:off x="6830054" y="5047006"/>
            <a:ext cx="5143355" cy="1052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47,019 of veterans entrepreneurs in Arizona</a:t>
            </a:r>
          </a:p>
        </p:txBody>
      </p:sp>
    </p:spTree>
    <p:extLst>
      <p:ext uri="{BB962C8B-B14F-4D97-AF65-F5344CB8AC3E}">
        <p14:creationId xmlns:p14="http://schemas.microsoft.com/office/powerpoint/2010/main" val="22608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 build="p"/>
      <p:bldP spid="32" grpId="0"/>
      <p:bldP spid="31" grpId="0" animBg="1"/>
      <p:bldP spid="22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ag waving at veteran's day parade">
            <a:extLst>
              <a:ext uri="{FF2B5EF4-FFF2-40B4-BE49-F238E27FC236}">
                <a16:creationId xmlns:a16="http://schemas.microsoft.com/office/drawing/2014/main" id="{C26D177B-3E36-4AA3-B1FB-476FD5845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" r="1" b="7781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70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Current </a:t>
            </a:r>
            <a:r>
              <a:rPr lang="en-US" dirty="0">
                <a:latin typeface="Arial" panose="020B0604020202020204" pitchFamily="34" charset="0"/>
              </a:rPr>
              <a:t>Military </a:t>
            </a:r>
            <a:r>
              <a:rPr lang="en-US" b="0" i="0" dirty="0">
                <a:effectLst/>
                <a:latin typeface="Arial" panose="020B0604020202020204" pitchFamily="34" charset="0"/>
              </a:rPr>
              <a:t>Transition Process</a:t>
            </a:r>
            <a:endParaRPr lang="en-US" dirty="0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9E1C91E-4AAA-4903-89B2-F96A357279F8}"/>
              </a:ext>
            </a:extLst>
          </p:cNvPr>
          <p:cNvSpPr txBox="1">
            <a:spLocks/>
          </p:cNvSpPr>
          <p:nvPr/>
        </p:nvSpPr>
        <p:spPr>
          <a:xfrm>
            <a:off x="1475203" y="1932495"/>
            <a:ext cx="8622954" cy="40276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0" y="2286000"/>
            <a:ext cx="9382539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 Soldier until the out-process initiation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 Terminal Leave - Up to 90 days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 On base organizations 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        </a:t>
            </a:r>
            <a:r>
              <a:rPr lang="en-US" sz="3600" dirty="0" err="1">
                <a:solidFill>
                  <a:schemeClr val="bg1"/>
                </a:solidFill>
              </a:rPr>
              <a:t>i</a:t>
            </a:r>
            <a:r>
              <a:rPr lang="en-US" sz="3600" dirty="0">
                <a:solidFill>
                  <a:schemeClr val="bg1"/>
                </a:solidFill>
              </a:rPr>
              <a:t>. Psychologists 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       ii. Transportation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0EAFC-E929-4DDF-B894-5B1E1906B383}"/>
              </a:ext>
            </a:extLst>
          </p:cNvPr>
          <p:cNvSpPr/>
          <p:nvPr/>
        </p:nvSpPr>
        <p:spPr>
          <a:xfrm>
            <a:off x="11523405" y="0"/>
            <a:ext cx="2286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911327D-AEED-4683-86E5-4D46E15703B2}"/>
              </a:ext>
            </a:extLst>
          </p:cNvPr>
          <p:cNvSpPr txBox="1">
            <a:spLocks/>
          </p:cNvSpPr>
          <p:nvPr/>
        </p:nvSpPr>
        <p:spPr>
          <a:xfrm>
            <a:off x="-258" y="1"/>
            <a:ext cx="12191741" cy="6857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950" y="2367812"/>
            <a:ext cx="7521659" cy="242804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 Cultural and Behavioral Norms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The Job Interview</a:t>
            </a:r>
          </a:p>
          <a:p>
            <a:pPr lvl="2"/>
            <a:r>
              <a:rPr lang="en-US" sz="2000" dirty="0">
                <a:solidFill>
                  <a:schemeClr val="bg2"/>
                </a:solidFill>
              </a:rPr>
              <a:t>Unrelatable</a:t>
            </a:r>
          </a:p>
          <a:p>
            <a:pPr lvl="2"/>
            <a:r>
              <a:rPr lang="en-US" sz="2000" dirty="0">
                <a:solidFill>
                  <a:schemeClr val="bg2"/>
                </a:solidFill>
              </a:rPr>
              <a:t>Serious stance – perceived as threatening</a:t>
            </a:r>
            <a:endParaRPr lang="en-US" sz="2000" b="1" dirty="0">
              <a:solidFill>
                <a:schemeClr val="bg2"/>
              </a:solidFill>
            </a:endParaRP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Military Jargon</a:t>
            </a:r>
          </a:p>
          <a:p>
            <a:pPr lvl="2"/>
            <a:r>
              <a:rPr lang="en-US" sz="2000" b="1" dirty="0">
                <a:solidFill>
                  <a:schemeClr val="bg2"/>
                </a:solidFill>
              </a:rPr>
              <a:t>Too Easy</a:t>
            </a:r>
            <a:r>
              <a:rPr lang="en-US" sz="2000" dirty="0">
                <a:solidFill>
                  <a:schemeClr val="bg2"/>
                </a:solidFill>
              </a:rPr>
              <a:t> - Confidence vs. Arrogance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D8DAFB-4C39-4382-B918-EDF26513AA2A}"/>
              </a:ext>
            </a:extLst>
          </p:cNvPr>
          <p:cNvSpPr/>
          <p:nvPr/>
        </p:nvSpPr>
        <p:spPr>
          <a:xfrm>
            <a:off x="11523405" y="0"/>
            <a:ext cx="228600" cy="6858000"/>
          </a:xfrm>
          <a:prstGeom prst="rect">
            <a:avLst/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AA415-E7F8-4613-B038-57E0044B15C5}"/>
              </a:ext>
            </a:extLst>
          </p:cNvPr>
          <p:cNvSpPr/>
          <p:nvPr/>
        </p:nvSpPr>
        <p:spPr>
          <a:xfrm>
            <a:off x="3267609" y="46111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41691" y="4705240"/>
            <a:ext cx="7521659" cy="166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 Inadequate preparation for transition 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CQ shifts prior to out processing</a:t>
            </a:r>
          </a:p>
          <a:p>
            <a:pPr marL="816102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Leadership mentality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“you’ll have the rest of your life to figure it out”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95142" y="447425"/>
            <a:ext cx="9601200" cy="1785257"/>
          </a:xfrm>
          <a:prstGeom prst="rect">
            <a:avLst/>
          </a:prstGeom>
          <a:solidFill>
            <a:srgbClr val="21324A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Common Issues With Transition 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295894-4F22-4B61-8142-AE25499D565A}"/>
              </a:ext>
            </a:extLst>
          </p:cNvPr>
          <p:cNvSpPr/>
          <p:nvPr/>
        </p:nvSpPr>
        <p:spPr>
          <a:xfrm>
            <a:off x="1723571" y="3307581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324A"/>
                </a:solidFill>
              </a:rPr>
              <a:t>Unmotivated soldiers decrease unit efficiency and performance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324A"/>
                </a:solidFill>
              </a:rPr>
              <a:t> Units need people prepared for combat not the living room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324A"/>
                </a:solidFill>
              </a:rPr>
              <a:t> Tell training story of last unit prior to deployment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324A"/>
                </a:solidFill>
              </a:rPr>
              <a:t> Train as you fight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3570" y="2518618"/>
            <a:ext cx="6281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1324A"/>
                </a:solidFill>
              </a:rPr>
              <a:t>OTHER RISKS FOR MILITARY UNIT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23570" y="498396"/>
            <a:ext cx="9601200" cy="1785257"/>
          </a:xfrm>
          <a:solidFill>
            <a:srgbClr val="00316C"/>
          </a:solidFill>
        </p:spPr>
        <p:txBody>
          <a:bodyPr>
            <a:normAutofit/>
          </a:bodyPr>
          <a:lstStyle/>
          <a:p>
            <a:pPr algn="ctr"/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Common Issues With Transition 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911327D-AEED-4683-86E5-4D46E15703B2}"/>
              </a:ext>
            </a:extLst>
          </p:cNvPr>
          <p:cNvSpPr txBox="1">
            <a:spLocks/>
          </p:cNvSpPr>
          <p:nvPr/>
        </p:nvSpPr>
        <p:spPr>
          <a:xfrm>
            <a:off x="706695" y="377"/>
            <a:ext cx="11485305" cy="6857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706695" y="-7594"/>
            <a:ext cx="11485305" cy="1125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14AB9-6D33-47F3-B974-7795CF8E7DBD}"/>
              </a:ext>
            </a:extLst>
          </p:cNvPr>
          <p:cNvSpPr/>
          <p:nvPr/>
        </p:nvSpPr>
        <p:spPr>
          <a:xfrm>
            <a:off x="3562513" y="240775"/>
            <a:ext cx="4884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16C"/>
                </a:solidFill>
              </a:rPr>
              <a:t>MARKET READY IDEA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4952" y="1357998"/>
            <a:ext cx="10153619" cy="3969872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14AB9-6D33-47F3-B974-7795CF8E7DBD}"/>
              </a:ext>
            </a:extLst>
          </p:cNvPr>
          <p:cNvSpPr/>
          <p:nvPr/>
        </p:nvSpPr>
        <p:spPr>
          <a:xfrm>
            <a:off x="1239183" y="1634586"/>
            <a:ext cx="9748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 </a:t>
            </a:r>
            <a:r>
              <a:rPr lang="en-US" sz="2800" b="1" dirty="0"/>
              <a:t> HB 2093 12 VBC (Veteran Benefits Counselors)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Proof that we need more assistance for veterans with benefits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add 12 more VBC’s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Still below needed amount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8D9808-7D28-4C3C-B0B9-5163BC953BD4}"/>
              </a:ext>
            </a:extLst>
          </p:cNvPr>
          <p:cNvSpPr/>
          <p:nvPr/>
        </p:nvSpPr>
        <p:spPr>
          <a:xfrm>
            <a:off x="1442382" y="4121753"/>
            <a:ext cx="8470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Transition Units Theory Speech results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Almost 40K views, 10K reactions, 1.5 shares</a:t>
            </a:r>
          </a:p>
        </p:txBody>
      </p:sp>
    </p:spTree>
    <p:extLst>
      <p:ext uri="{BB962C8B-B14F-4D97-AF65-F5344CB8AC3E}">
        <p14:creationId xmlns:p14="http://schemas.microsoft.com/office/powerpoint/2010/main" val="15221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3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3615"/>
            <a:ext cx="9601200" cy="35814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The Transition Environment</a:t>
            </a:r>
          </a:p>
          <a:p>
            <a:pPr lvl="1"/>
            <a:r>
              <a:rPr lang="en-US" sz="2400" dirty="0"/>
              <a:t>Veteran Statistics</a:t>
            </a:r>
          </a:p>
          <a:p>
            <a:pPr lvl="1"/>
            <a:r>
              <a:rPr lang="en-US" sz="2400" dirty="0"/>
              <a:t>Issues With The Current Transition Process </a:t>
            </a:r>
          </a:p>
          <a:p>
            <a:r>
              <a:rPr lang="en-US" sz="2400" dirty="0"/>
              <a:t>The Solution: Transition Units Theory</a:t>
            </a:r>
          </a:p>
          <a:p>
            <a:r>
              <a:rPr lang="en-US" sz="2400" dirty="0"/>
              <a:t>Funding and Budgeting</a:t>
            </a:r>
          </a:p>
          <a:p>
            <a:r>
              <a:rPr lang="en-US" sz="2400" dirty="0"/>
              <a:t>Marketing and Awareness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7115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RANSITION ARMY CIVILIAN">
            <a:extLst>
              <a:ext uri="{FF2B5EF4-FFF2-40B4-BE49-F238E27FC236}">
                <a16:creationId xmlns:a16="http://schemas.microsoft.com/office/drawing/2014/main" id="{96BE36DD-F20A-458C-A787-ED959C3A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2047"/>
          <a:stretch/>
        </p:blipFill>
        <p:spPr bwMode="auto">
          <a:xfrm>
            <a:off x="20" y="1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CDFE73-B9E2-45A4-90C2-1ED95130B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969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How Transition Units Theory is the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67" y="385661"/>
            <a:ext cx="8195733" cy="14859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Transition Units Theory will assist soldiers with: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FE0D5DD-BB8D-4EA7-A19E-D77636C33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528173"/>
              </p:ext>
            </p:extLst>
          </p:nvPr>
        </p:nvGraphicFramePr>
        <p:xfrm>
          <a:off x="2013449" y="1871561"/>
          <a:ext cx="7711122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F812B51-E175-4A28-8A78-D326F3B053B5}"/>
              </a:ext>
            </a:extLst>
          </p:cNvPr>
          <p:cNvSpPr/>
          <p:nvPr/>
        </p:nvSpPr>
        <p:spPr>
          <a:xfrm>
            <a:off x="3158433" y="6175829"/>
            <a:ext cx="587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/>
              <a:t>Similar to a basic training concept except for transitioning  </a:t>
            </a:r>
          </a:p>
        </p:txBody>
      </p:sp>
    </p:spTree>
    <p:extLst>
      <p:ext uri="{BB962C8B-B14F-4D97-AF65-F5344CB8AC3E}">
        <p14:creationId xmlns:p14="http://schemas.microsoft.com/office/powerpoint/2010/main" val="17760221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D7194-2CB6-49E3-B49E-4262D537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901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C2FDF-B96D-46E0-B106-D48C943A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14DE-1A6F-4CAE-AFA9-51939FF3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73085"/>
            <a:ext cx="9601200" cy="3581400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Release service member of military responsibility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Increase efficiency in military units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Remove unfocused people out of the unit        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Provide military units with actual numbers for retention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Eliminate waste of funds for purchase of gear for individuals leaving military service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2D78B-7681-4209-9D69-0A760C785BCA}"/>
              </a:ext>
            </a:extLst>
          </p:cNvPr>
          <p:cNvSpPr/>
          <p:nvPr/>
        </p:nvSpPr>
        <p:spPr>
          <a:xfrm>
            <a:off x="435429" y="1756228"/>
            <a:ext cx="364671" cy="5101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78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07220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chemeClr val="bg2"/>
                </a:solidFill>
                <a:latin typeface="Arial" panose="020B0604020202020204" pitchFamily="34" charset="0"/>
              </a:rPr>
              <a:t>Soldier</a:t>
            </a:r>
            <a:br>
              <a:rPr lang="en-US" sz="480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4800" dirty="0">
                <a:solidFill>
                  <a:schemeClr val="bg2"/>
                </a:solidFill>
                <a:latin typeface="Arial" panose="020B0604020202020204" pitchFamily="34" charset="0"/>
              </a:rPr>
              <a:t>Qualifications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1" y="51342"/>
            <a:ext cx="6422570" cy="39255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b="1" dirty="0"/>
              <a:t>Easy Qualification Standards </a:t>
            </a:r>
          </a:p>
          <a:p>
            <a:r>
              <a:rPr lang="en-US" sz="3600" dirty="0"/>
              <a:t>Honorable discharge </a:t>
            </a:r>
          </a:p>
          <a:p>
            <a:r>
              <a:rPr lang="en-US" sz="3600" dirty="0"/>
              <a:t>3-6 months prior to military contract ending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67" y="3429188"/>
            <a:ext cx="4035837" cy="27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32231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F7F14B-ED51-4057-8897-4FC72CA2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 Key Strategy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A56E85-035E-4AE6-9CB2-8C74471AE24A}"/>
              </a:ext>
            </a:extLst>
          </p:cNvPr>
          <p:cNvSpPr txBox="1">
            <a:spLocks/>
          </p:cNvSpPr>
          <p:nvPr/>
        </p:nvSpPr>
        <p:spPr>
          <a:xfrm>
            <a:off x="640081" y="1649374"/>
            <a:ext cx="4010296" cy="419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tx1"/>
                </a:solidFill>
              </a:rPr>
              <a:t>Partnerships with nonprofits specific to veteran causes</a:t>
            </a:r>
          </a:p>
          <a:p>
            <a:pPr marL="384048" lvl="1"/>
            <a:r>
              <a:rPr lang="en-US" sz="2800" dirty="0">
                <a:solidFill>
                  <a:schemeClr val="tx1"/>
                </a:solidFill>
              </a:rPr>
              <a:t>E.g. Wings for warriors, honor house, United American Veterans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       Remain in contact after service 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en-US" sz="2800" dirty="0">
                <a:solidFill>
                  <a:srgbClr val="191B0E"/>
                </a:solidFill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CB4F78-37FA-4A6C-B624-E7F7D691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8" descr="Image result for Unified Arizona Veterans logo">
            <a:extLst>
              <a:ext uri="{FF2B5EF4-FFF2-40B4-BE49-F238E27FC236}">
                <a16:creationId xmlns:a16="http://schemas.microsoft.com/office/drawing/2014/main" id="{24AC3847-2E85-428B-9BC0-C300F03E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83" y="741296"/>
            <a:ext cx="5384074" cy="53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2328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94"/>
            <a:ext cx="12192000" cy="620266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CDFE73-B9E2-45A4-90C2-1ED95130B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65669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funding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DCDD1A-405E-4DD0-ABB1-5881F5922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003" y="4596997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94DC-8976-4A77-8FAC-8F8FEE27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CE7D7A9-9CED-4D72-9EF8-C74E40C9101B}"/>
              </a:ext>
            </a:extLst>
          </p:cNvPr>
          <p:cNvSpPr txBox="1">
            <a:spLocks/>
          </p:cNvSpPr>
          <p:nvPr/>
        </p:nvSpPr>
        <p:spPr>
          <a:xfrm>
            <a:off x="1491578" y="1454239"/>
            <a:ext cx="9328822" cy="3033356"/>
          </a:xfrm>
          <a:prstGeom prst="rect">
            <a:avLst/>
          </a:prstGeom>
          <a:solidFill>
            <a:srgbClr val="DCB93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5429F-4E02-4764-BFD9-BC7834B6B9C9}"/>
              </a:ext>
            </a:extLst>
          </p:cNvPr>
          <p:cNvSpPr txBox="1">
            <a:spLocks/>
          </p:cNvSpPr>
          <p:nvPr/>
        </p:nvSpPr>
        <p:spPr>
          <a:xfrm>
            <a:off x="1491578" y="1454237"/>
            <a:ext cx="9328822" cy="30333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Reallocating funds from uniform policy change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New uniform policy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Deployment spending – unnecessary additional uniforms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Fixed Spending for Class A, Multi-cam, Physical Training</a:t>
            </a:r>
            <a:endParaRPr lang="en-US" sz="1800" dirty="0"/>
          </a:p>
        </p:txBody>
      </p:sp>
      <p:pic>
        <p:nvPicPr>
          <p:cNvPr id="6" name="Picture 2" descr="Image result for accounting symbols">
            <a:extLst>
              <a:ext uri="{FF2B5EF4-FFF2-40B4-BE49-F238E27FC236}">
                <a16:creationId xmlns:a16="http://schemas.microsoft.com/office/drawing/2014/main" id="{F6DAD2F2-C24F-4042-AC56-35F224C0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8" y="4746171"/>
            <a:ext cx="1905246" cy="182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1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4777-8B6E-4186-A7D2-0AC3AC23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42900"/>
            <a:ext cx="5314950" cy="676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MULTI-CAMS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4821-6EF2-4EAA-A242-F9956306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019175"/>
            <a:ext cx="6496050" cy="3190649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ARMY CURRENTLY SPENDS</a:t>
            </a: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Cost per Unit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- $70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Trousers - $45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Patrol Cap - $30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Boots - $145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Requirements: 3 tops, 3 trousers, 3 patrol caps, 2 pairs of boots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Soldier, Military, Uniform, American, Talking, Children">
            <a:extLst>
              <a:ext uri="{FF2B5EF4-FFF2-40B4-BE49-F238E27FC236}">
                <a16:creationId xmlns:a16="http://schemas.microsoft.com/office/drawing/2014/main" id="{CE1E1258-41EE-4C2E-A148-9B5B0ED6E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1" r="39612"/>
          <a:stretch/>
        </p:blipFill>
        <p:spPr bwMode="auto">
          <a:xfrm>
            <a:off x="704850" y="-5552"/>
            <a:ext cx="4133850" cy="68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94821-6EF2-4EAA-A242-F995630650CB}"/>
              </a:ext>
            </a:extLst>
          </p:cNvPr>
          <p:cNvSpPr txBox="1">
            <a:spLocks/>
          </p:cNvSpPr>
          <p:nvPr/>
        </p:nvSpPr>
        <p:spPr>
          <a:xfrm>
            <a:off x="7983763" y="1813436"/>
            <a:ext cx="1756230" cy="1536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3 = $210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3 = $135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3 = $90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2 = $290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D94821-6EF2-4EAA-A242-F995630650CB}"/>
              </a:ext>
            </a:extLst>
          </p:cNvPr>
          <p:cNvSpPr txBox="1">
            <a:spLocks/>
          </p:cNvSpPr>
          <p:nvPr/>
        </p:nvSpPr>
        <p:spPr>
          <a:xfrm>
            <a:off x="9739993" y="1813436"/>
            <a:ext cx="1680936" cy="141259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316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TOTAL COST PER SOLDIER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$725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94821-6EF2-4EAA-A242-F995630650CB}"/>
              </a:ext>
            </a:extLst>
          </p:cNvPr>
          <p:cNvSpPr txBox="1">
            <a:spLocks/>
          </p:cNvSpPr>
          <p:nvPr/>
        </p:nvSpPr>
        <p:spPr>
          <a:xfrm>
            <a:off x="5181600" y="4209824"/>
            <a:ext cx="6496050" cy="2437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According to the US </a:t>
            </a:r>
            <a:r>
              <a:rPr lang="en-US" dirty="0">
                <a:solidFill>
                  <a:schemeClr val="tx1"/>
                </a:solidFill>
              </a:rPr>
              <a:t>Defense Department, the a</a:t>
            </a:r>
            <a:r>
              <a:rPr lang="en-US" dirty="0"/>
              <a:t>verage mean of soldiers exited the Army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/>
              <a:t>from 2015-2017 is </a:t>
            </a:r>
            <a:r>
              <a:rPr lang="en-US" b="1" dirty="0"/>
              <a:t>79,772</a:t>
            </a:r>
          </a:p>
          <a:p>
            <a:r>
              <a:rPr lang="en-US" dirty="0"/>
              <a:t>79,772 x 725= </a:t>
            </a:r>
            <a:r>
              <a:rPr lang="en-US" b="1" dirty="0">
                <a:solidFill>
                  <a:srgbClr val="01568F"/>
                </a:solidFill>
              </a:rPr>
              <a:t>$5.7M+ </a:t>
            </a:r>
            <a:r>
              <a:rPr lang="en-US" dirty="0"/>
              <a:t>in 1 year</a:t>
            </a:r>
          </a:p>
          <a:p>
            <a:r>
              <a:rPr lang="en-US" dirty="0"/>
              <a:t>Over 3 years, </a:t>
            </a:r>
            <a:r>
              <a:rPr lang="en-US" dirty="0">
                <a:solidFill>
                  <a:srgbClr val="01568F"/>
                </a:solidFill>
              </a:rPr>
              <a:t>$</a:t>
            </a:r>
            <a:r>
              <a:rPr lang="en-US" b="1" dirty="0">
                <a:solidFill>
                  <a:srgbClr val="01568F"/>
                </a:solidFill>
              </a:rPr>
              <a:t>173.5M+</a:t>
            </a:r>
            <a:endParaRPr lang="en-US" dirty="0">
              <a:solidFill>
                <a:srgbClr val="01568F"/>
              </a:solidFill>
            </a:endParaRPr>
          </a:p>
          <a:p>
            <a:r>
              <a:rPr lang="en-US" dirty="0"/>
              <a:t>Over 10 years, </a:t>
            </a:r>
            <a:r>
              <a:rPr lang="en-US" b="1" dirty="0">
                <a:solidFill>
                  <a:srgbClr val="01568F"/>
                </a:solidFill>
              </a:rPr>
              <a:t>$578.3M+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D94821-6EF2-4EAA-A242-F995630650CB}"/>
              </a:ext>
            </a:extLst>
          </p:cNvPr>
          <p:cNvSpPr txBox="1">
            <a:spLocks/>
          </p:cNvSpPr>
          <p:nvPr/>
        </p:nvSpPr>
        <p:spPr>
          <a:xfrm>
            <a:off x="9921202" y="5470246"/>
            <a:ext cx="1974311" cy="73936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ARMY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916205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D1446-3884-45A5-9831-6002110B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b="1" dirty="0"/>
              <a:t>Class A Uniforms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50A365F-1FB9-41B8-A334-4E040C936FEB}"/>
              </a:ext>
            </a:extLst>
          </p:cNvPr>
          <p:cNvSpPr txBox="1">
            <a:spLocks/>
          </p:cNvSpPr>
          <p:nvPr/>
        </p:nvSpPr>
        <p:spPr>
          <a:xfrm>
            <a:off x="795093" y="1828800"/>
            <a:ext cx="5793475" cy="3695700"/>
          </a:xfrm>
          <a:prstGeom prst="rect">
            <a:avLst/>
          </a:prstGeom>
          <a:solidFill>
            <a:srgbClr val="2C3033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         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DA80-66CD-4CC3-B1EC-1D324AA6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Class A</a:t>
            </a:r>
            <a:r>
              <a:rPr lang="en-US" dirty="0">
                <a:solidFill>
                  <a:schemeClr val="bg1"/>
                </a:solidFill>
              </a:rPr>
              <a:t> uniform is an estimated $500 per person </a:t>
            </a:r>
          </a:p>
          <a:p>
            <a:r>
              <a:rPr lang="en-US" dirty="0">
                <a:solidFill>
                  <a:schemeClr val="bg1"/>
                </a:solidFill>
              </a:rPr>
              <a:t>If 79,772 people on average exit military from 2017 (Defense Department 2017) </a:t>
            </a:r>
          </a:p>
          <a:p>
            <a:r>
              <a:rPr lang="en-US" dirty="0">
                <a:solidFill>
                  <a:schemeClr val="bg1"/>
                </a:solidFill>
              </a:rPr>
              <a:t>Money spent on unneeded uniforms in one 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79,772 x 500 = $39.8M+</a:t>
            </a:r>
          </a:p>
          <a:p>
            <a:r>
              <a:rPr lang="en-US" dirty="0">
                <a:solidFill>
                  <a:schemeClr val="bg1"/>
                </a:solidFill>
              </a:rPr>
              <a:t>Over 3 years, $119.7M+ </a:t>
            </a:r>
          </a:p>
          <a:p>
            <a:r>
              <a:rPr lang="en-US" dirty="0">
                <a:solidFill>
                  <a:schemeClr val="bg1"/>
                </a:solidFill>
              </a:rPr>
              <a:t>Over 10 years, $398.8M+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www.stripes.com/polopoly_fs/1.50007.1273627906!/image/3640366086.jpg_gen/derivatives/landscape_900/36403660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9026"/>
          <a:stretch/>
        </p:blipFill>
        <p:spPr bwMode="auto">
          <a:xfrm>
            <a:off x="7622612" y="0"/>
            <a:ext cx="4588438" cy="69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591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112AC-C772-49AE-82A2-AE81010F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49" y="552450"/>
            <a:ext cx="7581557" cy="1485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CB931"/>
                </a:solidFill>
              </a:rPr>
              <a:t>Physical Training Uniforms</a:t>
            </a:r>
            <a:endParaRPr lang="en-US" dirty="0">
              <a:solidFill>
                <a:srgbClr val="DCB93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D596-9FB7-400F-910E-F68DC7D1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9" y="1638300"/>
            <a:ext cx="7466012" cy="436245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ARMY CURRENTLY SPENDS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per soldier: 2 jackets, 2 pants, 3 shorts, 3 t-shirts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Jacket $52 (2) = $104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Pants $32 (2)   =  $64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Shorts $17 (3)  = $51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T-shirts $5 (3)  = $15</a:t>
            </a:r>
          </a:p>
          <a:p>
            <a:r>
              <a:rPr lang="en-US" dirty="0">
                <a:solidFill>
                  <a:schemeClr val="bg1"/>
                </a:solidFill>
              </a:rPr>
              <a:t>Total per service member: $234</a:t>
            </a:r>
          </a:p>
          <a:p>
            <a:r>
              <a:rPr lang="en-US" dirty="0">
                <a:solidFill>
                  <a:schemeClr val="bg1"/>
                </a:solidFill>
              </a:rPr>
              <a:t>79,772 = average service members exit military </a:t>
            </a:r>
          </a:p>
          <a:p>
            <a:r>
              <a:rPr lang="en-US" dirty="0">
                <a:solidFill>
                  <a:schemeClr val="bg1"/>
                </a:solidFill>
              </a:rPr>
              <a:t>$234 x 79,772 = </a:t>
            </a:r>
            <a:r>
              <a:rPr lang="en-US" b="1" dirty="0">
                <a:solidFill>
                  <a:srgbClr val="DCB931"/>
                </a:solidFill>
              </a:rPr>
              <a:t>$18.6M </a:t>
            </a:r>
            <a:r>
              <a:rPr lang="en-US" dirty="0">
                <a:solidFill>
                  <a:schemeClr val="bg1"/>
                </a:solidFill>
              </a:rPr>
              <a:t>in one year</a:t>
            </a:r>
          </a:p>
          <a:p>
            <a:r>
              <a:rPr lang="en-US" b="1" dirty="0">
                <a:solidFill>
                  <a:srgbClr val="DCB931"/>
                </a:solidFill>
              </a:rPr>
              <a:t>$55.9M+ </a:t>
            </a:r>
            <a:r>
              <a:rPr lang="en-US" dirty="0">
                <a:solidFill>
                  <a:schemeClr val="bg1"/>
                </a:solidFill>
              </a:rPr>
              <a:t>over 3 years </a:t>
            </a:r>
          </a:p>
          <a:p>
            <a:pPr lvl="0"/>
            <a:r>
              <a:rPr lang="en-US" b="1" dirty="0">
                <a:solidFill>
                  <a:srgbClr val="DCB931"/>
                </a:solidFill>
              </a:rPr>
              <a:t>$186.6M</a:t>
            </a:r>
            <a:r>
              <a:rPr lang="en-US" dirty="0">
                <a:solidFill>
                  <a:srgbClr val="DCB931"/>
                </a:solidFill>
              </a:rPr>
              <a:t>+ </a:t>
            </a:r>
            <a:r>
              <a:rPr lang="en-US" dirty="0">
                <a:solidFill>
                  <a:schemeClr val="bg1"/>
                </a:solidFill>
              </a:rPr>
              <a:t>over 10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44" y="1638300"/>
            <a:ext cx="2876550" cy="369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7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4CA4FF2-7464-45B9-A5BF-6433E3FF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2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7" name="Rectangle 24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1A088-AA76-4E32-8409-AF7EAAD6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99" y="1899600"/>
            <a:ext cx="9278898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0513910"/>
      </p:ext>
    </p:extLst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8C062-6EEF-49D8-BC37-5F83535F1ACD}"/>
              </a:ext>
            </a:extLst>
          </p:cNvPr>
          <p:cNvSpPr/>
          <p:nvPr/>
        </p:nvSpPr>
        <p:spPr>
          <a:xfrm>
            <a:off x="1826720" y="806473"/>
            <a:ext cx="87682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/>
              <a:t>$1.16B</a:t>
            </a:r>
            <a:r>
              <a:rPr lang="en-US" sz="6000" b="1" dirty="0"/>
              <a:t>+ </a:t>
            </a:r>
            <a:r>
              <a:rPr lang="en-US" sz="6000" dirty="0"/>
              <a:t>saved from Class A, Multi-cam, and APFT uniforms over 10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88C062-6EEF-49D8-BC37-5F83535F1ACD}"/>
              </a:ext>
            </a:extLst>
          </p:cNvPr>
          <p:cNvSpPr/>
          <p:nvPr/>
        </p:nvSpPr>
        <p:spPr>
          <a:xfrm>
            <a:off x="2382180" y="4295878"/>
            <a:ext cx="7427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Does not include supplemental garments such as undershirts, ear and eye protection</a:t>
            </a:r>
            <a:endParaRPr lang="en-US" sz="28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8C062-6EEF-49D8-BC37-5F83535F1ACD}"/>
              </a:ext>
            </a:extLst>
          </p:cNvPr>
          <p:cNvSpPr/>
          <p:nvPr/>
        </p:nvSpPr>
        <p:spPr>
          <a:xfrm>
            <a:off x="1773596" y="1457374"/>
            <a:ext cx="87682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/>
              <a:t>Imagine if we did the same for all of the branches of service?</a:t>
            </a:r>
            <a:endParaRPr lang="en-US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88C062-6EEF-49D8-BC37-5F83535F1ACD}"/>
              </a:ext>
            </a:extLst>
          </p:cNvPr>
          <p:cNvSpPr/>
          <p:nvPr/>
        </p:nvSpPr>
        <p:spPr>
          <a:xfrm>
            <a:off x="1711878" y="4241098"/>
            <a:ext cx="7980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E.g. The Marines, Navy, Air Force, Coast Guard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0097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/>
      <p:bldP spid="6" grpId="1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Military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71467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 Current </a:t>
            </a:r>
          </a:p>
          <a:p>
            <a:pPr marL="0" indent="0">
              <a:buNone/>
            </a:pPr>
            <a:r>
              <a:rPr lang="en-US" sz="3600" dirty="0"/>
              <a:t>      1. $733B (The Hill)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 President Trump </a:t>
            </a:r>
          </a:p>
          <a:p>
            <a:pPr marL="0" indent="0">
              <a:buNone/>
            </a:pPr>
            <a:r>
              <a:rPr lang="en-US" sz="3600" dirty="0"/>
              <a:t>        A. Proposing a 2.4% increase for 2019 </a:t>
            </a:r>
          </a:p>
          <a:p>
            <a:pPr marL="0" indent="0">
              <a:buNone/>
            </a:pPr>
            <a:r>
              <a:rPr lang="en-US" sz="3600" dirty="0"/>
              <a:t>        B. $750B budget (The Hill)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21768-9058-425D-9D83-F3F935D26F37}"/>
              </a:ext>
            </a:extLst>
          </p:cNvPr>
          <p:cNvSpPr/>
          <p:nvPr/>
        </p:nvSpPr>
        <p:spPr>
          <a:xfrm>
            <a:off x="4140591" y="1308295"/>
            <a:ext cx="3910818" cy="14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7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Comparison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BF1DB4F-2E6B-4DA6-9A1E-1502CD550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242033"/>
              </p:ext>
            </p:extLst>
          </p:nvPr>
        </p:nvGraphicFramePr>
        <p:xfrm>
          <a:off x="1371600" y="235458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15E561D7-99DF-4BB7-86F2-1A7CB2A31E88}"/>
              </a:ext>
            </a:extLst>
          </p:cNvPr>
          <p:cNvSpPr/>
          <p:nvPr/>
        </p:nvSpPr>
        <p:spPr>
          <a:xfrm>
            <a:off x="5848350" y="1703910"/>
            <a:ext cx="647700" cy="742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6FC7A-2BCE-42ED-B541-D88585E64848}"/>
              </a:ext>
            </a:extLst>
          </p:cNvPr>
          <p:cNvSpPr/>
          <p:nvPr/>
        </p:nvSpPr>
        <p:spPr>
          <a:xfrm>
            <a:off x="5911850" y="5556250"/>
            <a:ext cx="161925" cy="161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CF829-DFDC-4A57-8649-FEC374733015}"/>
              </a:ext>
            </a:extLst>
          </p:cNvPr>
          <p:cNvSpPr txBox="1"/>
          <p:nvPr/>
        </p:nvSpPr>
        <p:spPr>
          <a:xfrm>
            <a:off x="6496050" y="1552165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$1.16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CF829-DFDC-4A57-8649-FEC374733015}"/>
              </a:ext>
            </a:extLst>
          </p:cNvPr>
          <p:cNvSpPr txBox="1"/>
          <p:nvPr/>
        </p:nvSpPr>
        <p:spPr>
          <a:xfrm>
            <a:off x="3067050" y="3622060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$733 B</a:t>
            </a:r>
          </a:p>
        </p:txBody>
      </p:sp>
    </p:spTree>
    <p:extLst>
      <p:ext uri="{BB962C8B-B14F-4D97-AF65-F5344CB8AC3E}">
        <p14:creationId xmlns:p14="http://schemas.microsoft.com/office/powerpoint/2010/main" val="35100986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Money Saved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41159"/>
              </p:ext>
            </p:extLst>
          </p:nvPr>
        </p:nvGraphicFramePr>
        <p:xfrm>
          <a:off x="4435784" y="565569"/>
          <a:ext cx="6506304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76" y="6065144"/>
            <a:ext cx="367665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3476920" y="3200600"/>
            <a:ext cx="123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Millions $</a:t>
            </a:r>
          </a:p>
        </p:txBody>
      </p:sp>
    </p:spTree>
    <p:extLst>
      <p:ext uri="{BB962C8B-B14F-4D97-AF65-F5344CB8AC3E}">
        <p14:creationId xmlns:p14="http://schemas.microsoft.com/office/powerpoint/2010/main" val="982190167"/>
      </p:ext>
    </p:extLst>
  </p:cSld>
  <p:clrMapOvr>
    <a:masterClrMapping/>
  </p:clrMapOvr>
  <p:transition spd="slow">
    <p:push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3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27" y="685799"/>
            <a:ext cx="10247745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Opportunities for Contributions from the State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685" y="1428749"/>
            <a:ext cx="10093107" cy="5110595"/>
          </a:xfrm>
        </p:spPr>
        <p:txBody>
          <a:bodyPr>
            <a:noAutofit/>
          </a:bodyPr>
          <a:lstStyle/>
          <a:p>
            <a:r>
              <a:rPr lang="en-US" sz="2400" b="1" dirty="0"/>
              <a:t>SBA (Certified Woman Business)</a:t>
            </a:r>
          </a:p>
          <a:p>
            <a:pPr lvl="1"/>
            <a:r>
              <a:rPr lang="en-US" sz="2400" dirty="0">
                <a:solidFill>
                  <a:srgbClr val="00316C"/>
                </a:solidFill>
              </a:rPr>
              <a:t>Available for Federal Contracting </a:t>
            </a:r>
          </a:p>
          <a:p>
            <a:r>
              <a:rPr lang="en-US" sz="2400" b="1" dirty="0"/>
              <a:t>State and Federal art grants (NEA) </a:t>
            </a:r>
          </a:p>
          <a:p>
            <a:pPr lvl="1"/>
            <a:r>
              <a:rPr lang="en-US" sz="2400" dirty="0">
                <a:solidFill>
                  <a:srgbClr val="00316C"/>
                </a:solidFill>
              </a:rPr>
              <a:t>Innovation art program for veterans </a:t>
            </a:r>
          </a:p>
          <a:p>
            <a:r>
              <a:rPr lang="en-US" sz="2400" b="1" dirty="0"/>
              <a:t>Opportunity Zones/</a:t>
            </a:r>
            <a:r>
              <a:rPr lang="en-US" sz="2400" b="1" dirty="0" err="1"/>
              <a:t>Hubzones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rgbClr val="00316C"/>
                </a:solidFill>
              </a:rPr>
              <a:t>Contract veteran businesses and nonprofits with the transition</a:t>
            </a:r>
          </a:p>
          <a:p>
            <a:pPr lvl="1"/>
            <a:r>
              <a:rPr lang="en-US" sz="2400" dirty="0">
                <a:solidFill>
                  <a:srgbClr val="00316C"/>
                </a:solidFill>
              </a:rPr>
              <a:t>47,019 of veterans entrepreneurs in AZ </a:t>
            </a:r>
          </a:p>
          <a:p>
            <a:r>
              <a:rPr lang="en-US" sz="2400" b="1" dirty="0"/>
              <a:t>Transition Units Theory program</a:t>
            </a:r>
          </a:p>
          <a:p>
            <a:pPr lvl="1"/>
            <a:r>
              <a:rPr lang="en-US" sz="2400" dirty="0">
                <a:solidFill>
                  <a:srgbClr val="00316C"/>
                </a:solidFill>
              </a:rPr>
              <a:t>Savings from military budget </a:t>
            </a:r>
          </a:p>
          <a:p>
            <a:pPr lvl="1"/>
            <a:r>
              <a:rPr lang="en-US" sz="2400" dirty="0">
                <a:solidFill>
                  <a:srgbClr val="00316C"/>
                </a:solidFill>
              </a:rPr>
              <a:t>10% of military savings to Lorna René LLC for Marketing and Awareness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68239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43FBEE9-5F5A-4EFB-898C-5D1770B3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42" y="626083"/>
            <a:ext cx="10905066" cy="100759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/>
              <a:t>Nonprofit Fundraising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8DAFB-4C39-4382-B918-EDF26513AA2A}"/>
              </a:ext>
            </a:extLst>
          </p:cNvPr>
          <p:cNvSpPr/>
          <p:nvPr/>
        </p:nvSpPr>
        <p:spPr>
          <a:xfrm>
            <a:off x="464233" y="0"/>
            <a:ext cx="290509" cy="68580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FF5448A-E6F8-4E76-804B-26A5F5B8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97311"/>
              </p:ext>
            </p:extLst>
          </p:nvPr>
        </p:nvGraphicFramePr>
        <p:xfrm>
          <a:off x="643467" y="1797019"/>
          <a:ext cx="1090506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6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usiness, Search, Seo, Engine, Internet, Optimization">
            <a:extLst>
              <a:ext uri="{FF2B5EF4-FFF2-40B4-BE49-F238E27FC236}">
                <a16:creationId xmlns:a16="http://schemas.microsoft.com/office/drawing/2014/main" id="{6B506062-22F6-48AF-BB49-C6BEF9766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11234" r="3274" b="13865"/>
          <a:stretch/>
        </p:blipFill>
        <p:spPr bwMode="auto">
          <a:xfrm>
            <a:off x="-116116" y="0"/>
            <a:ext cx="123081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CDFE73-B9E2-45A4-90C2-1ED95130B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090056"/>
            <a:ext cx="8361229" cy="19524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16C"/>
                </a:solidFill>
                <a:latin typeface="Arial" panose="020B0604020202020204" pitchFamily="34" charset="0"/>
              </a:rPr>
              <a:t>MARKETING AND AWARENESS</a:t>
            </a:r>
            <a:endParaRPr lang="en-US" dirty="0">
              <a:solidFill>
                <a:srgbClr val="00316C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DCDD1A-405E-4DD0-ABB1-5881F5922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003" y="4596997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311" y="1683656"/>
            <a:ext cx="6604489" cy="4914091"/>
          </a:xfrm>
        </p:spPr>
        <p:txBody>
          <a:bodyPr>
            <a:noAutofit/>
          </a:bodyPr>
          <a:lstStyle/>
          <a:p>
            <a:r>
              <a:rPr lang="en-US" sz="2400" dirty="0"/>
              <a:t>Official event supported by State of Arizona</a:t>
            </a:r>
          </a:p>
          <a:p>
            <a:r>
              <a:rPr lang="en-US" sz="2400" dirty="0"/>
              <a:t>Year over year awareness of veteran causes</a:t>
            </a:r>
          </a:p>
          <a:p>
            <a:r>
              <a:rPr lang="en-US" sz="2400" dirty="0"/>
              <a:t>Provide opportunities for various cities</a:t>
            </a:r>
          </a:p>
          <a:p>
            <a:pPr lvl="1"/>
            <a:r>
              <a:rPr lang="en-US" sz="2400" dirty="0"/>
              <a:t>i.e. City of Scottsdale, next year City of Peoria, etc. </a:t>
            </a:r>
          </a:p>
          <a:p>
            <a:r>
              <a:rPr lang="en-US" sz="2400" dirty="0"/>
              <a:t>Creates opportunities for veteran population to </a:t>
            </a:r>
          </a:p>
          <a:p>
            <a:pPr marL="0" indent="0">
              <a:buNone/>
            </a:pPr>
            <a:r>
              <a:rPr lang="en-US" sz="2400" dirty="0"/>
              <a:t>      network with nonprofits </a:t>
            </a:r>
          </a:p>
          <a:p>
            <a:r>
              <a:rPr lang="en-US" sz="2400" dirty="0"/>
              <a:t>Art Therapy </a:t>
            </a:r>
            <a:r>
              <a:rPr lang="en-US" dirty="0"/>
              <a:t>       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07701" y="478302"/>
            <a:ext cx="6018813" cy="100759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Honor Our Heroes series </a:t>
            </a:r>
            <a:br>
              <a:rPr lang="en-US" b="1" dirty="0"/>
            </a:br>
            <a:r>
              <a:rPr lang="en-US" b="1" dirty="0"/>
              <a:t>Lorna René LLC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48" y="982101"/>
            <a:ext cx="292417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D8DAFB-4C39-4382-B918-EDF26513AA2A}"/>
              </a:ext>
            </a:extLst>
          </p:cNvPr>
          <p:cNvSpPr/>
          <p:nvPr/>
        </p:nvSpPr>
        <p:spPr>
          <a:xfrm>
            <a:off x="464233" y="0"/>
            <a:ext cx="29050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762904" y="1596571"/>
            <a:ext cx="6018813" cy="4803420"/>
          </a:xfrm>
        </p:spPr>
        <p:txBody>
          <a:bodyPr>
            <a:noAutofit/>
          </a:bodyPr>
          <a:lstStyle/>
          <a:p>
            <a:r>
              <a:rPr lang="en-US" sz="2400" dirty="0"/>
              <a:t>Tourist attraction              </a:t>
            </a:r>
          </a:p>
          <a:p>
            <a:pPr lvl="1"/>
            <a:r>
              <a:rPr lang="en-US" sz="2400" dirty="0"/>
              <a:t>Gift Shops and boutiques sell art prints at retail </a:t>
            </a:r>
          </a:p>
          <a:p>
            <a:r>
              <a:rPr lang="en-US" sz="2400" dirty="0"/>
              <a:t>Create opportunities for politicians and community leaders to discuss veteran issues with the veteran community </a:t>
            </a:r>
          </a:p>
          <a:p>
            <a:r>
              <a:rPr lang="en-US" sz="2400" dirty="0"/>
              <a:t>Honor 100K+ veterans </a:t>
            </a:r>
          </a:p>
          <a:p>
            <a:r>
              <a:rPr lang="en-US" sz="2400" dirty="0"/>
              <a:t>Budget to fund Transition Units Theory marketing </a:t>
            </a:r>
          </a:p>
          <a:p>
            <a:r>
              <a:rPr lang="en-US" sz="2400" dirty="0"/>
              <a:t>Fund Honor Our Heroes series </a:t>
            </a:r>
            <a:r>
              <a:rPr lang="en-US" dirty="0"/>
              <a:t>      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8DAFB-4C39-4382-B918-EDF26513AA2A}"/>
              </a:ext>
            </a:extLst>
          </p:cNvPr>
          <p:cNvSpPr/>
          <p:nvPr/>
        </p:nvSpPr>
        <p:spPr>
          <a:xfrm>
            <a:off x="464233" y="0"/>
            <a:ext cx="29050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1" y="835902"/>
            <a:ext cx="292417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62904" y="332103"/>
            <a:ext cx="6018813" cy="100759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Honor Our Heroes series </a:t>
            </a:r>
            <a:br>
              <a:rPr lang="en-US" b="1" dirty="0"/>
            </a:br>
            <a:r>
              <a:rPr lang="en-US" b="1" dirty="0"/>
              <a:t>Lorna René LLC (cont.)</a:t>
            </a:r>
          </a:p>
        </p:txBody>
      </p:sp>
    </p:spTree>
    <p:extLst>
      <p:ext uri="{BB962C8B-B14F-4D97-AF65-F5344CB8AC3E}">
        <p14:creationId xmlns:p14="http://schemas.microsoft.com/office/powerpoint/2010/main" val="17356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3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Today's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18" y="1788925"/>
            <a:ext cx="4454236" cy="3136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316C"/>
                </a:solidFill>
              </a:rPr>
              <a:t>Create a bill to utilize state resources to properly invest in the transition of our nations heroes.</a:t>
            </a:r>
          </a:p>
        </p:txBody>
      </p:sp>
      <p:pic>
        <p:nvPicPr>
          <p:cNvPr id="4" name="Picture 2" descr="Image result for arizona">
            <a:extLst>
              <a:ext uri="{FF2B5EF4-FFF2-40B4-BE49-F238E27FC236}">
                <a16:creationId xmlns:a16="http://schemas.microsoft.com/office/drawing/2014/main" id="{2B66733F-07B0-455B-9802-24E44AB9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6" y="1817751"/>
            <a:ext cx="5685090" cy="36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33685" y="3048000"/>
            <a:ext cx="4078902" cy="2318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6000" b="1" dirty="0">
                <a:solidFill>
                  <a:srgbClr val="00316C"/>
                </a:solidFill>
                <a:latin typeface="Arial" panose="020B0604020202020204" pitchFamily="34" charset="0"/>
              </a:rPr>
              <a:t>Join with us in our efforts to save our Veterans! </a:t>
            </a:r>
            <a:endParaRPr lang="en-US" sz="6000" b="1" dirty="0">
              <a:solidFill>
                <a:srgbClr val="003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AD676-1B5D-4C31-9F63-216B961A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MILITARY SERVICE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FE68505-0A76-43E1-A29B-35E67F4B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2" b="12224"/>
          <a:stretch/>
        </p:blipFill>
        <p:spPr bwMode="auto">
          <a:xfrm>
            <a:off x="20" y="10"/>
            <a:ext cx="437352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united states army logo">
            <a:extLst>
              <a:ext uri="{FF2B5EF4-FFF2-40B4-BE49-F238E27FC236}">
                <a16:creationId xmlns:a16="http://schemas.microsoft.com/office/drawing/2014/main" id="{3927A675-DB1C-4CAD-BE16-E9C93C61E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r="1" b="11362"/>
          <a:stretch/>
        </p:blipFill>
        <p:spPr bwMode="auto">
          <a:xfrm>
            <a:off x="20" y="3438457"/>
            <a:ext cx="4373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A2259-0229-4CC3-8B8F-301175DC8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3200" dirty="0"/>
              <a:t>US Army </a:t>
            </a:r>
          </a:p>
          <a:p>
            <a:r>
              <a:rPr lang="en-US" sz="3200" dirty="0"/>
              <a:t>8 years - 2004-2012</a:t>
            </a:r>
          </a:p>
          <a:p>
            <a:r>
              <a:rPr lang="en-US" sz="3200" dirty="0"/>
              <a:t>3 combat deployments during OIF (Operation Iraqi Freedom)</a:t>
            </a:r>
          </a:p>
          <a:p>
            <a:r>
              <a:rPr lang="en-US" sz="3200" dirty="0"/>
              <a:t>Communications Sergeant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8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53251" y="0"/>
            <a:ext cx="5238750" cy="6858000"/>
          </a:xfrm>
          <a:prstGeom prst="rect">
            <a:avLst/>
          </a:prstGeom>
          <a:noFill/>
          <a:ln w="381000">
            <a:solidFill>
              <a:srgbClr val="00316C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53251" y="0"/>
            <a:ext cx="5238749" cy="6858000"/>
          </a:xfrm>
          <a:prstGeom prst="rect">
            <a:avLst/>
          </a:prstGeom>
          <a:noFill/>
          <a:ln w="381000">
            <a:solidFill>
              <a:srgbClr val="00316C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1386" y="5025564"/>
            <a:ext cx="2670628" cy="4100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1568F"/>
                </a:solidFill>
              </a:rPr>
              <a:t>LaMaxMarketing.com</a:t>
            </a:r>
          </a:p>
          <a:p>
            <a:endParaRPr lang="en-US" dirty="0">
              <a:solidFill>
                <a:srgbClr val="01568F"/>
              </a:solidFill>
            </a:endParaRPr>
          </a:p>
          <a:p>
            <a:endParaRPr lang="en-US" dirty="0">
              <a:solidFill>
                <a:srgbClr val="01568F"/>
              </a:solidFill>
            </a:endParaRPr>
          </a:p>
          <a:p>
            <a:endParaRPr lang="en-US" dirty="0">
              <a:solidFill>
                <a:srgbClr val="01568F"/>
              </a:solidFill>
            </a:endParaRPr>
          </a:p>
          <a:p>
            <a:endParaRPr lang="en-US" dirty="0">
              <a:solidFill>
                <a:srgbClr val="01568F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76ED9DE-03B0-49DE-9E98-107C9A835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r="2" b="980"/>
          <a:stretch/>
        </p:blipFill>
        <p:spPr>
          <a:xfrm>
            <a:off x="8376835" y="791696"/>
            <a:ext cx="2595965" cy="234478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365AD13-E31B-49D2-9F85-C1C37332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7007" r="2624" b="6826"/>
          <a:stretch/>
        </p:blipFill>
        <p:spPr>
          <a:xfrm>
            <a:off x="8591386" y="2983395"/>
            <a:ext cx="2207471" cy="1065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0CA4F-CA21-4A29-8508-D6173DD0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687" y="4370062"/>
            <a:ext cx="3896395" cy="7317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64597" y="1725438"/>
            <a:ext cx="502522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Cornelius J. Maxwell</a:t>
            </a:r>
          </a:p>
          <a:p>
            <a:r>
              <a:rPr lang="en-US" sz="3200" dirty="0"/>
              <a:t>General Director, Lorna René LLC</a:t>
            </a:r>
          </a:p>
          <a:p>
            <a:r>
              <a:rPr lang="en-US" sz="3200" dirty="0"/>
              <a:t>720-452-1211</a:t>
            </a:r>
          </a:p>
          <a:p>
            <a:r>
              <a:rPr lang="en-US" sz="3200" dirty="0"/>
              <a:t>LornaReneFineArt.com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8DAFB-4C39-4382-B918-EDF26513AA2A}"/>
              </a:ext>
            </a:extLst>
          </p:cNvPr>
          <p:cNvSpPr/>
          <p:nvPr/>
        </p:nvSpPr>
        <p:spPr>
          <a:xfrm>
            <a:off x="464233" y="0"/>
            <a:ext cx="29050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40FA-3944-4034-B7A3-FA4A7E7B3A47}"/>
              </a:ext>
            </a:extLst>
          </p:cNvPr>
          <p:cNvSpPr/>
          <p:nvPr/>
        </p:nvSpPr>
        <p:spPr>
          <a:xfrm>
            <a:off x="436100" y="-14143"/>
            <a:ext cx="365758" cy="68714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015593A-E6A9-4E78-BC35-F3EF88E29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r="20016"/>
          <a:stretch/>
        </p:blipFill>
        <p:spPr bwMode="auto">
          <a:xfrm>
            <a:off x="20" y="-1"/>
            <a:ext cx="8167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n-US" sz="3600" b="0" i="0" dirty="0">
                <a:effectLst/>
                <a:latin typeface="Arial" panose="020B0604020202020204" pitchFamily="34" charset="0"/>
              </a:rPr>
              <a:t>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9" y="2964426"/>
            <a:ext cx="5104776" cy="2488525"/>
          </a:xfrm>
        </p:spPr>
        <p:txBody>
          <a:bodyPr>
            <a:normAutofit/>
          </a:bodyPr>
          <a:lstStyle/>
          <a:p>
            <a:r>
              <a:rPr lang="it-IT" sz="1600" b="1" dirty="0"/>
              <a:t>Bachelor’s of Science in Political Science,</a:t>
            </a:r>
            <a:r>
              <a:rPr lang="it-IT" sz="1600" dirty="0"/>
              <a:t> University of Houston  </a:t>
            </a:r>
          </a:p>
          <a:p>
            <a:r>
              <a:rPr lang="it-IT" sz="1600" b="1" dirty="0"/>
              <a:t>Executive MBA Fellow</a:t>
            </a:r>
            <a:r>
              <a:rPr lang="it-IT" sz="1600" dirty="0"/>
              <a:t>, University of California Los Angeles</a:t>
            </a:r>
          </a:p>
          <a:p>
            <a:r>
              <a:rPr lang="it-IT" sz="1600" b="1" dirty="0"/>
              <a:t>Masters in Business Administration in Project Management</a:t>
            </a:r>
            <a:r>
              <a:rPr lang="it-IT" sz="1600" dirty="0"/>
              <a:t> (Degree Candidate), Grand Canyon University</a:t>
            </a:r>
            <a:endParaRPr lang="en-US" sz="16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75289C-7F8C-4772-992E-13CDD767F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13776" y="3429000"/>
            <a:ext cx="4078224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5DD202B-EF44-4D88-8602-826BCD26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1328" y="-680"/>
            <a:ext cx="0" cy="685800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uhd logo">
            <a:extLst>
              <a:ext uri="{FF2B5EF4-FFF2-40B4-BE49-F238E27FC236}">
                <a16:creationId xmlns:a16="http://schemas.microsoft.com/office/drawing/2014/main" id="{03985597-521E-49B0-8D9F-868B59516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3853"/>
          <a:stretch/>
        </p:blipFill>
        <p:spPr bwMode="auto">
          <a:xfrm>
            <a:off x="8121329" y="119109"/>
            <a:ext cx="4070652" cy="29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lated image">
            <a:extLst>
              <a:ext uri="{FF2B5EF4-FFF2-40B4-BE49-F238E27FC236}">
                <a16:creationId xmlns:a16="http://schemas.microsoft.com/office/drawing/2014/main" id="{B4FF1DEB-29A5-4A24-9AB3-DD904FB73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r="1470"/>
          <a:stretch/>
        </p:blipFill>
        <p:spPr bwMode="auto">
          <a:xfrm>
            <a:off x="8182179" y="3629464"/>
            <a:ext cx="4009801" cy="3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0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38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76ED9DE-03B0-49DE-9E98-107C9A835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r="2" b="980"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2064" name="Rectangle 140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effectLst/>
              </a:rPr>
              <a:t>Veterans Service</a:t>
            </a:r>
            <a:endParaRPr lang="en-US"/>
          </a:p>
        </p:txBody>
      </p:sp>
      <p:pic>
        <p:nvPicPr>
          <p:cNvPr id="2054" name="Picture 6" descr="Image result for wings for warriors logo">
            <a:extLst>
              <a:ext uri="{FF2B5EF4-FFF2-40B4-BE49-F238E27FC236}">
                <a16:creationId xmlns:a16="http://schemas.microsoft.com/office/drawing/2014/main" id="{0740E259-3006-4708-9770-3CB87E22D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r="-2" b="10972"/>
          <a:stretch/>
        </p:blipFill>
        <p:spPr bwMode="auto">
          <a:xfrm>
            <a:off x="20" y="10"/>
            <a:ext cx="437995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nor house logo">
            <a:extLst>
              <a:ext uri="{FF2B5EF4-FFF2-40B4-BE49-F238E27FC236}">
                <a16:creationId xmlns:a16="http://schemas.microsoft.com/office/drawing/2014/main" id="{651C07E0-8237-4CD6-9223-2784771C3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7" r="2" b="6114"/>
          <a:stretch/>
        </p:blipFill>
        <p:spPr bwMode="auto">
          <a:xfrm>
            <a:off x="20" y="3429000"/>
            <a:ext cx="4373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142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144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00824" y="1714505"/>
            <a:ext cx="6675455" cy="3849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b="1" dirty="0"/>
              <a:t>Honor House (Board of Directors Member)</a:t>
            </a:r>
          </a:p>
          <a:p>
            <a:r>
              <a:rPr lang="en-US" sz="2800" b="1" dirty="0"/>
              <a:t>Wings For Warriors (Board of Directors Member) </a:t>
            </a:r>
          </a:p>
          <a:p>
            <a:r>
              <a:rPr lang="en-US" sz="2800" b="1" dirty="0"/>
              <a:t>Art Director for Lorna René LLC art exhibitions "Honor Our Heroes" series</a:t>
            </a:r>
          </a:p>
          <a:p>
            <a:pPr lvl="1"/>
            <a:r>
              <a:rPr lang="en-US" sz="2800" b="1" dirty="0"/>
              <a:t>Goal = Honor 100K+ veterans </a:t>
            </a:r>
          </a:p>
          <a:p>
            <a:r>
              <a:rPr lang="en-US" sz="2800" b="1" dirty="0"/>
              <a:t>Creator of the "Transition Units Theory" </a:t>
            </a:r>
          </a:p>
        </p:txBody>
      </p:sp>
    </p:spTree>
    <p:extLst>
      <p:ext uri="{BB962C8B-B14F-4D97-AF65-F5344CB8AC3E}">
        <p14:creationId xmlns:p14="http://schemas.microsoft.com/office/powerpoint/2010/main" val="4172686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2F884C-7F3A-4058-BF3E-0EE6D415CB16}"/>
              </a:ext>
            </a:extLst>
          </p:cNvPr>
          <p:cNvSpPr/>
          <p:nvPr/>
        </p:nvSpPr>
        <p:spPr>
          <a:xfrm>
            <a:off x="-75200" y="-17627"/>
            <a:ext cx="1226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43" y="358960"/>
            <a:ext cx="9601200" cy="1485900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Veterans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2332" y="3748329"/>
            <a:ext cx="7799006" cy="24615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Unified Arizona Veterans (UAV) </a:t>
            </a:r>
          </a:p>
          <a:p>
            <a:r>
              <a:rPr lang="en-US" dirty="0"/>
              <a:t> HB2093 12 More VBCs in AZ</a:t>
            </a:r>
          </a:p>
          <a:p>
            <a:r>
              <a:rPr lang="en-US" dirty="0"/>
              <a:t> City of Scottsdale Veteran Commission </a:t>
            </a:r>
          </a:p>
          <a:p>
            <a:r>
              <a:rPr lang="en-US" dirty="0"/>
              <a:t> City of Phoenix Stars and Stripes Memorial project </a:t>
            </a:r>
          </a:p>
          <a:p>
            <a:r>
              <a:rPr lang="en-US" dirty="0"/>
              <a:t> Veterans of Foreign Wars (Member) </a:t>
            </a:r>
          </a:p>
          <a:p>
            <a:r>
              <a:rPr lang="en-US" dirty="0"/>
              <a:t> Disabled American Veterans  </a:t>
            </a:r>
          </a:p>
          <a:p>
            <a:r>
              <a:rPr lang="en-US" dirty="0"/>
              <a:t> American Legion (Member)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4B453-3957-4EC1-B7BF-0F29E0BACA27}"/>
              </a:ext>
            </a:extLst>
          </p:cNvPr>
          <p:cNvSpPr/>
          <p:nvPr/>
        </p:nvSpPr>
        <p:spPr>
          <a:xfrm>
            <a:off x="417765" y="0"/>
            <a:ext cx="39724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BFB37-572E-45A4-911C-CE5AA623648D}"/>
              </a:ext>
            </a:extLst>
          </p:cNvPr>
          <p:cNvSpPr/>
          <p:nvPr/>
        </p:nvSpPr>
        <p:spPr>
          <a:xfrm>
            <a:off x="434632" y="1010903"/>
            <a:ext cx="344774" cy="2315129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F1988-0B8B-49B8-99D4-CC9529F58517}"/>
              </a:ext>
            </a:extLst>
          </p:cNvPr>
          <p:cNvSpPr/>
          <p:nvPr/>
        </p:nvSpPr>
        <p:spPr>
          <a:xfrm rot="5400000">
            <a:off x="1743390" y="25416"/>
            <a:ext cx="344774" cy="2315129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04A7A-2B03-4B34-A9AA-D51F03395ABA}"/>
              </a:ext>
            </a:extLst>
          </p:cNvPr>
          <p:cNvSpPr/>
          <p:nvPr/>
        </p:nvSpPr>
        <p:spPr>
          <a:xfrm rot="5400000">
            <a:off x="9561382" y="2799924"/>
            <a:ext cx="344774" cy="2315129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3B7B53-01CB-4B6F-90F7-242CDDC590B9}"/>
              </a:ext>
            </a:extLst>
          </p:cNvPr>
          <p:cNvSpPr/>
          <p:nvPr/>
        </p:nvSpPr>
        <p:spPr>
          <a:xfrm rot="10800000">
            <a:off x="10870140" y="1814437"/>
            <a:ext cx="344774" cy="2315129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ECF51-CD13-46EB-A97E-C6CFA6227D19}"/>
              </a:ext>
            </a:extLst>
          </p:cNvPr>
          <p:cNvSpPr/>
          <p:nvPr/>
        </p:nvSpPr>
        <p:spPr>
          <a:xfrm>
            <a:off x="1150633" y="1560209"/>
            <a:ext cx="9434210" cy="1868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ECC49E66-A6F7-4141-8917-29864D856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-1319" r="19420" b="2569"/>
          <a:stretch/>
        </p:blipFill>
        <p:spPr bwMode="auto">
          <a:xfrm>
            <a:off x="1331982" y="1669160"/>
            <a:ext cx="1493760" cy="15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ified Arizona Veterans logo">
            <a:extLst>
              <a:ext uri="{FF2B5EF4-FFF2-40B4-BE49-F238E27FC236}">
                <a16:creationId xmlns:a16="http://schemas.microsoft.com/office/drawing/2014/main" id="{4D7C0C6D-C94D-4B93-ADA9-CDD0AA9D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82" y="1705048"/>
            <a:ext cx="1493760" cy="14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american legion">
            <a:extLst>
              <a:ext uri="{FF2B5EF4-FFF2-40B4-BE49-F238E27FC236}">
                <a16:creationId xmlns:a16="http://schemas.microsoft.com/office/drawing/2014/main" id="{119A1EE3-8A16-41E6-AF0F-13E515E0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69" y="1803433"/>
            <a:ext cx="1331457" cy="139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disabled american veterans logo">
            <a:extLst>
              <a:ext uri="{FF2B5EF4-FFF2-40B4-BE49-F238E27FC236}">
                <a16:creationId xmlns:a16="http://schemas.microsoft.com/office/drawing/2014/main" id="{D3D8BA32-6B38-46FD-AEAF-621EF8DB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11" y="1886224"/>
            <a:ext cx="1331457" cy="13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06C3B807-59FB-4A1C-9134-B2B97C0DC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r="10676" b="19006"/>
          <a:stretch/>
        </p:blipFill>
        <p:spPr bwMode="auto">
          <a:xfrm>
            <a:off x="7393060" y="1903640"/>
            <a:ext cx="1521126" cy="13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ity of Scottsdale">
            <a:extLst>
              <a:ext uri="{FF2B5EF4-FFF2-40B4-BE49-F238E27FC236}">
                <a16:creationId xmlns:a16="http://schemas.microsoft.com/office/drawing/2014/main" id="{F12C0AF7-D6F2-4F6C-99F0-104FDFC7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13" y="1743593"/>
            <a:ext cx="1491504" cy="14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40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TRANSITION ARMY CIVILIAN">
            <a:extLst>
              <a:ext uri="{FF2B5EF4-FFF2-40B4-BE49-F238E27FC236}">
                <a16:creationId xmlns:a16="http://schemas.microsoft.com/office/drawing/2014/main" id="{96BE36DD-F20A-458C-A787-ED959C3A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2047"/>
          <a:stretch/>
        </p:blipFill>
        <p:spPr bwMode="auto">
          <a:xfrm>
            <a:off x="-258" y="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43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55" name="Rectangle 47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1A088-AA76-4E32-8409-AF7EAAD6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cap="all" dirty="0">
                <a:solidFill>
                  <a:schemeClr val="bg2"/>
                </a:solidFill>
              </a:rPr>
              <a:t>The transition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8811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1" name="Picture 2" descr="Image result for statistics">
            <a:extLst>
              <a:ext uri="{FF2B5EF4-FFF2-40B4-BE49-F238E27FC236}">
                <a16:creationId xmlns:a16="http://schemas.microsoft.com/office/drawing/2014/main" id="{6E9E2A39-3323-4879-863F-B036EBCC0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9423" b="1"/>
          <a:stretch/>
        </p:blipFill>
        <p:spPr bwMode="auto">
          <a:xfrm>
            <a:off x="20" y="1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4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1A088-AA76-4E32-8409-AF7EAAD6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cap="all" dirty="0">
                <a:solidFill>
                  <a:srgbClr val="00316C"/>
                </a:solidFill>
              </a:rPr>
              <a:t>vet stats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BFB37-572E-45A4-911C-CE5AA623648D}"/>
              </a:ext>
            </a:extLst>
          </p:cNvPr>
          <p:cNvSpPr/>
          <p:nvPr/>
        </p:nvSpPr>
        <p:spPr>
          <a:xfrm>
            <a:off x="746171" y="744469"/>
            <a:ext cx="422272" cy="4408488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F1988-0B8B-49B8-99D4-CC9529F58517}"/>
              </a:ext>
            </a:extLst>
          </p:cNvPr>
          <p:cNvSpPr/>
          <p:nvPr/>
        </p:nvSpPr>
        <p:spPr>
          <a:xfrm rot="5400000">
            <a:off x="2405494" y="-485895"/>
            <a:ext cx="392669" cy="2853397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3F1988-0B8B-49B8-99D4-CC9529F58517}"/>
              </a:ext>
            </a:extLst>
          </p:cNvPr>
          <p:cNvSpPr/>
          <p:nvPr/>
        </p:nvSpPr>
        <p:spPr>
          <a:xfrm rot="5400000">
            <a:off x="9428391" y="4428038"/>
            <a:ext cx="392669" cy="2945529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BFB37-572E-45A4-911C-CE5AA623648D}"/>
              </a:ext>
            </a:extLst>
          </p:cNvPr>
          <p:cNvSpPr/>
          <p:nvPr/>
        </p:nvSpPr>
        <p:spPr>
          <a:xfrm>
            <a:off x="11023042" y="1685652"/>
            <a:ext cx="422272" cy="4408488"/>
          </a:xfrm>
          <a:prstGeom prst="rect">
            <a:avLst/>
          </a:prstGeom>
          <a:solidFill>
            <a:srgbClr val="21324A"/>
          </a:solidFill>
          <a:ln>
            <a:solidFill>
              <a:srgbClr val="213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375</TotalTime>
  <Words>1431</Words>
  <Application>Microsoft Office PowerPoint</Application>
  <PresentationFormat>Widescreen</PresentationFormat>
  <Paragraphs>291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Franklin Gothic Book</vt:lpstr>
      <vt:lpstr>Helvetica Neue</vt:lpstr>
      <vt:lpstr>Wingdings</vt:lpstr>
      <vt:lpstr>Crop</vt:lpstr>
      <vt:lpstr>transition UNITS THEORY</vt:lpstr>
      <vt:lpstr>Agenda</vt:lpstr>
      <vt:lpstr>INTRODUCTION</vt:lpstr>
      <vt:lpstr>MILITARY SERVICE</vt:lpstr>
      <vt:lpstr>EDUCATION</vt:lpstr>
      <vt:lpstr>Veterans Service</vt:lpstr>
      <vt:lpstr>Veterans Service</vt:lpstr>
      <vt:lpstr>The transition environment</vt:lpstr>
      <vt:lpstr>vet 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Military Transition Process</vt:lpstr>
      <vt:lpstr>PowerPoint Presentation</vt:lpstr>
      <vt:lpstr> Common Issues With Transition  </vt:lpstr>
      <vt:lpstr>PowerPoint Presentation</vt:lpstr>
      <vt:lpstr>How Transition Units Theory is the solution</vt:lpstr>
      <vt:lpstr>The Transition Units Theory will assist soldiers with: </vt:lpstr>
      <vt:lpstr>BENEFITS</vt:lpstr>
      <vt:lpstr>Soldier Qualifications</vt:lpstr>
      <vt:lpstr>A Key Strategy</vt:lpstr>
      <vt:lpstr>funding</vt:lpstr>
      <vt:lpstr>FUNDING SOURCE</vt:lpstr>
      <vt:lpstr>MULTI-CAMS </vt:lpstr>
      <vt:lpstr>Class A Uniforms</vt:lpstr>
      <vt:lpstr>Physical Training Uniforms</vt:lpstr>
      <vt:lpstr>PowerPoint Presentation</vt:lpstr>
      <vt:lpstr>Military Budget</vt:lpstr>
      <vt:lpstr>Budget Comparison</vt:lpstr>
      <vt:lpstr>Money Saved</vt:lpstr>
      <vt:lpstr>Opportunities for Contributions from the State </vt:lpstr>
      <vt:lpstr>Nonprofit Fundraising </vt:lpstr>
      <vt:lpstr>MARKETING AND AWARENESS</vt:lpstr>
      <vt:lpstr>Honor Our Heroes series  Lorna René LLC</vt:lpstr>
      <vt:lpstr>Honor Our Heroes series  Lorna René LLC (cont.)</vt:lpstr>
      <vt:lpstr>Today's Challenge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Units Theory</dc:title>
  <dc:creator>l m</dc:creator>
  <cp:lastModifiedBy>Imani Forrest</cp:lastModifiedBy>
  <cp:revision>37</cp:revision>
  <dcterms:created xsi:type="dcterms:W3CDTF">2019-03-22T14:17:02Z</dcterms:created>
  <dcterms:modified xsi:type="dcterms:W3CDTF">2020-09-09T21:44:27Z</dcterms:modified>
  <cp:contentStatus/>
</cp:coreProperties>
</file>